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13BF4-FCC4-E84B-900F-9514E99D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C3681-7192-D24D-9F0D-97EE244A7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78563-68FB-EB43-928C-3EE3D22F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1E22B-44C7-644C-8B24-191901CE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119BC-5AD7-8645-A5F2-258D404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43AD8-3784-E046-A176-A5E4FAC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88288F-598A-9042-A72C-5CDBE7959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778BE-32A3-234A-B23B-878F593D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6F6B9-217D-4240-AF0F-8FB472E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E7D69-A8A0-B448-A3B6-AC1BC5AA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84E430-780A-6C47-A89E-4E42E7F50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BE4A0-B9A2-0B42-9B27-085C8271C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5734A-500D-824D-944A-A741F631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3D314-CC71-3B44-83D3-ABA7ED21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990CB-D2DC-8D47-9B64-7C706E51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3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B757F-DC4C-C249-9A8D-E77774A5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328AE-D271-6D4C-B2ED-35BC1969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582D5-232E-3448-BE57-DEA1DF0F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256C5-E089-7D48-8DDC-28B17FF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7CFFD-3082-8544-B523-8A599DF0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0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3A316-FC12-A143-8DCA-6241781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F4557-3A98-FC46-AE1F-19FB74D86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DE098-4A57-F24A-B469-A175E4E6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3CE1C-5E9A-5C4D-88CC-60E62103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508B-38F8-9F40-B474-2174C5CA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CF4C-9E42-424B-955D-8408F615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AD19F-0831-2F42-B185-6CF594918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978C4-D0C3-E449-A64D-D97771702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B96B4C-2E1E-4A48-A453-CB8594EF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92DE8-4C02-5A44-A1EB-31104A0E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ABA18-2DF8-2D46-848F-3795E8A6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4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A8685-3B2A-5D44-8E2E-8CF5F051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0FF98-641C-BD49-BF71-9E74777D8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334B14-29E9-934A-89FD-9C85A999D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2E8408-1000-BA40-A6AB-DEF078299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1EC0DC-7A84-F143-94A0-BEBAD0EE6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1509DC-CD71-9541-8272-20FA548B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0E3994-DD6A-BA46-B96C-D44E7FA3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46FB28-9614-4D45-9E4C-95455328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0E752-FFA4-514D-93E2-D22944C5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612D11-A3C2-DC44-A527-8F767FAB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435545-7FED-C544-8524-D3A34989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D1C185-D121-3448-BAC6-D9C4FFE8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3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89A859-76F1-9D43-A14E-89D24214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A0B5BB-EB14-5045-83E0-95AFA081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24166-1C9C-5C4A-8DAA-A565E6CF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1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A55F4-5916-2048-85D0-F0008336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81432-76AE-3C46-9185-485ADEEE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DE8966-E53D-3846-ADC9-8A854D38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5340F-ADD2-BB4F-8B2B-92B2EC1F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5D096-E7B2-5846-AE02-28891A97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4B867-09C4-B643-9B8C-29E40A89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0BEC3-86BA-7D4F-9AA3-808B059E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2C822-8782-0248-996C-0CF7AE5C5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B7729-E9AC-CD46-AD04-D11D83A66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4DF6-4D51-9D41-821C-187C8AA2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8C14C-F019-994A-83D6-5D21A86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68B0E-ED44-D949-A613-B0172A9E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5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BCC0-AD09-9543-AFF0-892E8E17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649D4-9B38-EC43-A066-038999530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CB089-1211-2743-B792-7CC541E02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1AB5-EEEE-C546-A6CC-8BB115FBB8A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11121-6049-0B4C-8F55-2C6015F3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0D2AD-E49C-AC44-AAA6-126B18B5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85AF-238E-9C46-92E2-BB73758A4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078A5F5-E5D5-554A-9D99-6C67D809C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/>
          <a:stretch/>
        </p:blipFill>
        <p:spPr>
          <a:xfrm>
            <a:off x="16434" y="1387048"/>
            <a:ext cx="12195943" cy="547095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5829" y="-268715"/>
            <a:ext cx="9144000" cy="16557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err="1">
                <a:solidFill>
                  <a:srgbClr val="C00000"/>
                </a:solidFill>
              </a:rPr>
              <a:t>Arseny</a:t>
            </a:r>
            <a:r>
              <a:rPr lang="en-US">
                <a:solidFill>
                  <a:srgbClr val="C00000"/>
                </a:solidFill>
              </a:rPr>
              <a:t> Sivitsky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Vienna, ICEUR|November 11</a:t>
            </a:r>
            <a:r>
              <a:rPr lang="en-US"/>
              <a:t>, 2019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233549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F41EEA6-B83F-3444-A35A-F974C63A0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570" y="4348472"/>
            <a:ext cx="9144000" cy="238760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Belarus-Russia:</a:t>
            </a:r>
            <a:br>
              <a:rPr lang="en-US" dirty="0"/>
            </a:br>
            <a:r>
              <a:rPr lang="en-US" dirty="0"/>
              <a:t>from a Strategic Deal to an Integration Ultimatum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2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0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 err="1">
                <a:solidFill>
                  <a:srgbClr val="C00000"/>
                </a:solidFill>
              </a:rPr>
              <a:t>Scenario</a:t>
            </a:r>
            <a:r>
              <a:rPr lang="de-DE" sz="4000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for </a:t>
            </a:r>
            <a:r>
              <a:rPr lang="de-DE" sz="4000" dirty="0">
                <a:solidFill>
                  <a:srgbClr val="C00000"/>
                </a:solidFill>
              </a:rPr>
              <a:t>2024?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755" y="2049462"/>
            <a:ext cx="6078071" cy="455304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Union State – one of possible scenarios of power transfer after Vladimir Putin’s last presidential term in 2024</a:t>
            </a:r>
          </a:p>
          <a:p>
            <a:r>
              <a:rPr lang="en-US" sz="3200" dirty="0"/>
              <a:t>Finalization of the Union State of Belarus and Russia through in-depth economic and military-political integration with a common Constitution, presidency, army and </a:t>
            </a:r>
            <a:r>
              <a:rPr lang="en-US" sz="3200"/>
              <a:t>currency </a:t>
            </a:r>
          </a:p>
          <a:p>
            <a:r>
              <a:rPr lang="en-US" sz="3200"/>
              <a:t>However, a geopolitical motivation prevails rather then domestic reasons </a:t>
            </a:r>
            <a:endParaRPr lang="ru-RU" sz="3200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5394DD-3416-514D-84EE-78416961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5" y="1779576"/>
            <a:ext cx="3810000" cy="48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</a:rPr>
              <a:t>Dramatic Shift in Debates: Contingency </a:t>
            </a:r>
            <a:r>
              <a:rPr lang="en-US" sz="4000" dirty="0">
                <a:solidFill>
                  <a:srgbClr val="C00000"/>
                </a:solidFill>
              </a:rPr>
              <a:t>P</a:t>
            </a:r>
            <a:r>
              <a:rPr lang="en-US" sz="4000">
                <a:solidFill>
                  <a:srgbClr val="C00000"/>
                </a:solidFill>
              </a:rPr>
              <a:t>lans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657" y="2049462"/>
            <a:ext cx="6078071" cy="4553044"/>
          </a:xfrm>
        </p:spPr>
        <p:txBody>
          <a:bodyPr>
            <a:normAutofit/>
          </a:bodyPr>
          <a:lstStyle/>
          <a:p>
            <a:r>
              <a:rPr lang="en-US" sz="3200" dirty="0"/>
              <a:t>Military bases and in-depth military integration </a:t>
            </a:r>
          </a:p>
          <a:p>
            <a:r>
              <a:rPr lang="en-US" sz="3200" dirty="0"/>
              <a:t>Coercion </a:t>
            </a:r>
            <a:r>
              <a:rPr lang="en-US" sz="3200"/>
              <a:t>to the deeper </a:t>
            </a:r>
            <a:r>
              <a:rPr lang="en-US" sz="3200" dirty="0"/>
              <a:t>integration </a:t>
            </a:r>
          </a:p>
          <a:p>
            <a:r>
              <a:rPr lang="en-US" sz="3200" dirty="0"/>
              <a:t>Regime change in Minsk</a:t>
            </a:r>
          </a:p>
          <a:p>
            <a:r>
              <a:rPr lang="en-US" sz="3200" dirty="0"/>
              <a:t>Military intervention </a:t>
            </a:r>
            <a:r>
              <a:rPr lang="en-US" sz="3200"/>
              <a:t>after 2024 (if it is the only available option to keep Belarus in the Kremlin’s geopolitical orbit)</a:t>
            </a:r>
            <a:endParaRPr lang="en-US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0E18BD-E4C0-1241-84BF-B480F4E7B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6" r="12146"/>
          <a:stretch/>
        </p:blipFill>
        <p:spPr>
          <a:xfrm>
            <a:off x="207362" y="2049463"/>
            <a:ext cx="5821185" cy="39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de-DE" sz="40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DB44AB4-C7FB-664B-81EF-EE50B0CE2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426"/>
            <a:ext cx="12192000" cy="56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A4F45A5-F40C-ED41-A07D-FD49271F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98"/>
            <a:ext cx="12255707" cy="8176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84" y="147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Thank you for your attention!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7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Strategic Deal with Russia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4156" y="2110630"/>
            <a:ext cx="517648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1996, Lukashenko announced economic and military-political integration with Russia as the main priority of the foreign policy</a:t>
            </a:r>
          </a:p>
          <a:p>
            <a:r>
              <a:rPr lang="en-US" dirty="0"/>
              <a:t>Belarus signed a number of economic, political and military treaties with Moscow, culminating in the agreement of establishing the Union State of Belarus and Russia in 1999</a:t>
            </a:r>
          </a:p>
          <a:p>
            <a:r>
              <a:rPr lang="en-US" dirty="0"/>
              <a:t>Russian financial and economic support in exchange for a certain degree of geopolitical loyalty and integration aspirations on the part of Belarus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db.rferl.org/4DE7D403-9314-4691-8FB1-4C63852ED7A7_w1023_r1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6551"/>
          <a:stretch/>
        </p:blipFill>
        <p:spPr bwMode="auto">
          <a:xfrm>
            <a:off x="161363" y="2110630"/>
            <a:ext cx="6615952" cy="42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7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Strategic Importance of Belarus for Russia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77" y="2110630"/>
            <a:ext cx="60198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Institute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Strategic</a:t>
            </a:r>
            <a:r>
              <a:rPr lang="ru-RU" dirty="0"/>
              <a:t> </a:t>
            </a:r>
            <a:r>
              <a:rPr lang="ru-RU" dirty="0" err="1"/>
              <a:t>Studies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Foreign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 </a:t>
            </a:r>
            <a:r>
              <a:rPr lang="ru-RU" dirty="0" err="1"/>
              <a:t>Service</a:t>
            </a:r>
            <a:r>
              <a:rPr lang="en-US" dirty="0"/>
              <a:t>, </a:t>
            </a:r>
            <a:r>
              <a:rPr lang="ru-RU" dirty="0"/>
              <a:t>SVR</a:t>
            </a:r>
            <a:r>
              <a:rPr lang="en-US" dirty="0"/>
              <a:t> (1996)</a:t>
            </a:r>
            <a:r>
              <a:rPr lang="ru-RU" dirty="0"/>
              <a:t>:</a:t>
            </a:r>
          </a:p>
          <a:p>
            <a:r>
              <a:rPr lang="en-US" dirty="0"/>
              <a:t>G</a:t>
            </a:r>
            <a:r>
              <a:rPr lang="en-US" dirty="0">
                <a:effectLst/>
              </a:rPr>
              <a:t>eopolitical interests should prevail in Moscow’s strategy towards Minsk </a:t>
            </a:r>
          </a:p>
          <a:p>
            <a:r>
              <a:rPr lang="en-US" dirty="0"/>
              <a:t>M</a:t>
            </a:r>
            <a:r>
              <a:rPr lang="en-US" dirty="0">
                <a:effectLst/>
              </a:rPr>
              <a:t>ilitary cooperation should not be solely guided by economic terms</a:t>
            </a:r>
          </a:p>
          <a:p>
            <a:r>
              <a:rPr lang="en-US" dirty="0"/>
              <a:t>S</a:t>
            </a:r>
            <a:r>
              <a:rPr lang="en-US" dirty="0">
                <a:effectLst/>
              </a:rPr>
              <a:t>trengthening of relations is a strategic interest</a:t>
            </a:r>
          </a:p>
          <a:p>
            <a:r>
              <a:rPr lang="en-US" dirty="0">
                <a:effectLst/>
              </a:rPr>
              <a:t>It guarantees its national security in western direction, as it allows the normal deployment of Russian troops in Kaliningrad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ge result for ÐÐ²Ð³ÐµÐ½Ð¸Ð¹ ÐÑÐ¸Ð¼Ð°ÐºÐ¾Ð² ÐÑÐºÐ°ÑÐµÐ½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2110631"/>
            <a:ext cx="5795682" cy="41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27" y="872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rgbClr val="C00000"/>
                </a:solidFill>
              </a:rPr>
              <a:t>Union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State</a:t>
            </a:r>
            <a:r>
              <a:rPr lang="en-US" sz="4000" dirty="0">
                <a:solidFill>
                  <a:srgbClr val="C00000"/>
                </a:solidFill>
              </a:rPr>
              <a:t> of Russia </a:t>
            </a:r>
            <a:r>
              <a:rPr lang="en-US" sz="4000">
                <a:solidFill>
                  <a:srgbClr val="C00000"/>
                </a:solidFill>
              </a:rPr>
              <a:t>and Belarus (1999)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77" y="2110630"/>
            <a:ext cx="6019802" cy="4351338"/>
          </a:xfrm>
        </p:spPr>
        <p:txBody>
          <a:bodyPr>
            <a:normAutofit/>
          </a:bodyPr>
          <a:lstStyle/>
          <a:p>
            <a:r>
              <a:rPr lang="en-US" dirty="0"/>
              <a:t>Lukashenko’s ambitions to become </a:t>
            </a:r>
            <a:r>
              <a:rPr lang="en-US"/>
              <a:t>a new </a:t>
            </a:r>
            <a:r>
              <a:rPr lang="en-US" dirty="0"/>
              <a:t>master of Kremlin</a:t>
            </a:r>
          </a:p>
          <a:p>
            <a:r>
              <a:rPr lang="en-US" dirty="0"/>
              <a:t>Resistance of Anatoly </a:t>
            </a:r>
            <a:r>
              <a:rPr lang="en-US" dirty="0" err="1"/>
              <a:t>Chubais</a:t>
            </a:r>
            <a:r>
              <a:rPr lang="en-US" dirty="0"/>
              <a:t> and Boris Berezovsky, who promoted Vladimir Putin</a:t>
            </a:r>
          </a:p>
          <a:p>
            <a:r>
              <a:rPr lang="en-US" dirty="0"/>
              <a:t>Lukashenko’s successful exploitation of Moscow’s phobia for the West</a:t>
            </a:r>
          </a:p>
          <a:p>
            <a:r>
              <a:rPr lang="en-US"/>
              <a:t>Belarus now </a:t>
            </a:r>
            <a:r>
              <a:rPr lang="en-US" dirty="0"/>
              <a:t>seems to have fallen into an integration trap artfully set by Moscow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e result for ÐÑÐºÐ°ÑÐµÐ½ÐºÐ¾ ÐÐ»ÑÑÐ¸Ð½ ÐÐµÐ»Ð°ÑÑÑÑ Ð Ð¾ÑÑ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5001"/>
          <a:stretch/>
        </p:blipFill>
        <p:spPr bwMode="auto">
          <a:xfrm>
            <a:off x="210676" y="2110630"/>
            <a:ext cx="5840500" cy="41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7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Evidence of Shifts in RU-BY Relations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797" y="2049462"/>
            <a:ext cx="5656321" cy="45530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Economic Shift: Drop in Integration Subsidies (2015)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Strategic Shift: Coercion to a Deeper Political-Military Integration (2015)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Kremlin’s deeper integration ultimatum (</a:t>
            </a:r>
            <a:r>
              <a:rPr lang="en-US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2018)</a:t>
            </a:r>
          </a:p>
          <a:p>
            <a:r>
              <a:rPr lang="en-US">
                <a:cs typeface="Times New Roman" panose="020F0502020204030204" pitchFamily="34" charset="0"/>
              </a:rPr>
              <a:t>Strategic assessments of Russian Inteligence community (geopolitical phobia)</a:t>
            </a:r>
          </a:p>
          <a:p>
            <a:r>
              <a:rPr lang="en-US"/>
              <a:t>Dramatic shift in debates on Belarus:  developing contingency plans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etcetera.media/wp-content/uploads/2019/01/putinlukashen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r="19199" b="11157"/>
          <a:stretch/>
        </p:blipFill>
        <p:spPr bwMode="auto">
          <a:xfrm>
            <a:off x="156882" y="2049462"/>
            <a:ext cx="6060550" cy="44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6F25F84-AEDC-984C-A3E4-63D95195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4375"/>
          <a:stretch/>
        </p:blipFill>
        <p:spPr>
          <a:xfrm>
            <a:off x="0" y="1253427"/>
            <a:ext cx="12192000" cy="5604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72" y="319246"/>
            <a:ext cx="8007969" cy="10094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Economic Shift: Drop in Integration Subsidies (2015)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9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  </a:t>
            </a:r>
            <a:r>
              <a:rPr lang="en-US" sz="4000" dirty="0">
                <a:solidFill>
                  <a:srgbClr val="C00000"/>
                </a:solidFill>
              </a:rPr>
              <a:t>Tax Maneuver in Oil Industry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en-US" sz="4000">
                <a:solidFill>
                  <a:srgbClr val="C00000"/>
                </a:solidFill>
              </a:rPr>
              <a:t>of Russia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797" y="2049462"/>
            <a:ext cx="5813203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2015 Belarus bought Russian oil for half the market price — now that has been reduced to a discount of 25-30%</a:t>
            </a:r>
          </a:p>
          <a:p>
            <a:r>
              <a:rPr lang="en-US" dirty="0"/>
              <a:t>With the formation of a single market for oil, gas and oil products in the Eurasian Economic Union by 2025 Belarus will have to pay standard market prices</a:t>
            </a:r>
          </a:p>
          <a:p>
            <a:r>
              <a:rPr lang="en-US" dirty="0"/>
              <a:t>That will mean the end of the Russian ‘integration subsidies’ for the Belarusian economy</a:t>
            </a:r>
          </a:p>
          <a:p>
            <a:r>
              <a:rPr lang="en-US"/>
              <a:t>Global losses </a:t>
            </a:r>
            <a:r>
              <a:rPr lang="en-US" dirty="0"/>
              <a:t>will amount to about $10 billion (one sixth part of 2018 Belarus’s GDP)</a:t>
            </a:r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mage result for Ð½Ð°Ð»Ð¾Ð³Ð¾Ð²ÑÐ¹ Ð¼Ð°Ð½ÐµÐ²Ñ ÐÐµÐ»Ð°ÑÑÑÑ Ð Ð¾ÑÑ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r="6891"/>
          <a:stretch/>
        </p:blipFill>
        <p:spPr bwMode="auto">
          <a:xfrm>
            <a:off x="174314" y="2108418"/>
            <a:ext cx="6142138" cy="43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9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Strategic Shift: Coercion to a Deeper Political-Military Integration (2015)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198" y="2110630"/>
            <a:ext cx="6019802" cy="4351338"/>
          </a:xfrm>
        </p:spPr>
        <p:txBody>
          <a:bodyPr>
            <a:normAutofit/>
          </a:bodyPr>
          <a:lstStyle/>
          <a:p>
            <a:r>
              <a:rPr lang="en-US" dirty="0"/>
              <a:t>Russian military airbase in Belarus in 2015</a:t>
            </a:r>
          </a:p>
          <a:p>
            <a:r>
              <a:rPr lang="en-US"/>
              <a:t>Reassigning the Belarusian Armed Forces </a:t>
            </a:r>
            <a:r>
              <a:rPr lang="en-US" dirty="0"/>
              <a:t>to the Western Military District (Armenian model)</a:t>
            </a:r>
          </a:p>
          <a:p>
            <a:r>
              <a:rPr lang="en-US" dirty="0"/>
              <a:t>Creation of a joint military organization (Abkhazian and South Ossetian models)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mage result for ÑÐ¾ÑÑÐ¸Ñ Ð±ÐµÐ»Ð°ÑÑÑÑ Ð²Ð¾ÐµÐ½Ð½Ð¾Ðµ ÑÐ¾ÑÑÑÐ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10940"/>
          <a:stretch/>
        </p:blipFill>
        <p:spPr bwMode="auto">
          <a:xfrm>
            <a:off x="174314" y="2110630"/>
            <a:ext cx="5920134" cy="40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2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2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C00000"/>
                </a:solidFill>
              </a:rPr>
              <a:t>Kremlin‘s </a:t>
            </a:r>
            <a:r>
              <a:rPr lang="en-US" sz="4000" dirty="0">
                <a:solidFill>
                  <a:srgbClr val="C00000"/>
                </a:solidFill>
              </a:rPr>
              <a:t>Integration Ultimatum (2018)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7157" y="2049462"/>
            <a:ext cx="5840571" cy="4553044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Preservation of integration subsidies is conditional to a new deeper integration </a:t>
            </a:r>
          </a:p>
          <a:p>
            <a:r>
              <a:rPr lang="en-US" sz="3200" dirty="0"/>
              <a:t>Reference to the 1999 Treaty on the Union State</a:t>
            </a:r>
          </a:p>
          <a:p>
            <a:r>
              <a:rPr lang="en-US" sz="3200" dirty="0"/>
              <a:t>Economic integration is the first stage, the second – political and military integration </a:t>
            </a:r>
          </a:p>
          <a:p>
            <a:r>
              <a:rPr lang="en-US" sz="3200" dirty="0"/>
              <a:t>Russia is not satisfied by current status </a:t>
            </a:r>
            <a:r>
              <a:rPr lang="en-US" sz="3200"/>
              <a:t>quo (formal equality of Russia and Belarus within the Union State)</a:t>
            </a:r>
          </a:p>
          <a:p>
            <a:r>
              <a:rPr lang="en-US" sz="3200"/>
              <a:t>Moscow reconsiders terms and conditions of the strategic deal of 1990s, while Belarus is still committed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2" descr="http://csfps.by/sites/all/themes/CSFPS_2/CSFP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" y="243968"/>
            <a:ext cx="4208929" cy="10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129" y="3482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A573D-12D7-A849-BF64-BACCD28D1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6" r="30976"/>
          <a:stretch/>
        </p:blipFill>
        <p:spPr>
          <a:xfrm>
            <a:off x="152650" y="2049462"/>
            <a:ext cx="6284507" cy="40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86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Belarus-Russia: from a Strategic Deal to an Integration Ultimatum</vt:lpstr>
      <vt:lpstr>Strategic Deal with Russia</vt:lpstr>
      <vt:lpstr>Strategic Importance of Belarus for Russia</vt:lpstr>
      <vt:lpstr>Union State of Russia and Belarus (1999)</vt:lpstr>
      <vt:lpstr>Evidence of Shifts in RU-BY Relations</vt:lpstr>
      <vt:lpstr>Economic Shift: Drop in Integration Subsidies (2015)</vt:lpstr>
      <vt:lpstr>  Tax Maneuver in Oil Industry of Russia</vt:lpstr>
      <vt:lpstr>Strategic Shift: Coercion to a Deeper Political-Military Integration (2015)</vt:lpstr>
      <vt:lpstr>Kremlin‘s Integration Ultimatum (2018)</vt:lpstr>
      <vt:lpstr>Scenario for 2024?</vt:lpstr>
      <vt:lpstr>Dramatic Shift in Debates: Contingency Plans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Flyx Ramdrag</dc:creator>
  <cp:lastModifiedBy>archer.starling001@gmail.com</cp:lastModifiedBy>
  <cp:revision>17</cp:revision>
  <dcterms:created xsi:type="dcterms:W3CDTF">2019-11-11T11:47:58Z</dcterms:created>
  <dcterms:modified xsi:type="dcterms:W3CDTF">2019-11-12T07:31:10Z</dcterms:modified>
</cp:coreProperties>
</file>