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5" r:id="rId3"/>
    <p:sldId id="287" r:id="rId4"/>
    <p:sldId id="288" r:id="rId5"/>
    <p:sldId id="289" r:id="rId6"/>
    <p:sldId id="286" r:id="rId7"/>
    <p:sldId id="258" r:id="rId8"/>
    <p:sldId id="281" r:id="rId9"/>
    <p:sldId id="284" r:id="rId10"/>
    <p:sldId id="276" r:id="rId11"/>
    <p:sldId id="277" r:id="rId12"/>
    <p:sldId id="285" r:id="rId13"/>
    <p:sldId id="280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 Yudin" initials="GY" lastIdx="2" clrIdx="0">
    <p:extLst>
      <p:ext uri="{19B8F6BF-5375-455C-9EA6-DF929625EA0E}">
        <p15:presenceInfo xmlns:p15="http://schemas.microsoft.com/office/powerpoint/2012/main" userId="da68d560956dba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5T07:26:17.474" v="39" actId="27918"/>
      <pc:docMkLst>
        <pc:docMk/>
      </pc:docMkLst>
      <pc:sldChg chg="modNotes">
        <pc:chgData name="Fake Test User" userId="SID-0" providerId="Test" clId="FakeClientId" dt="2018-12-05T07:23:37.011" v="19" actId="790"/>
        <pc:sldMkLst>
          <pc:docMk/>
          <pc:sldMk cId="1756136185" sldId="257"/>
        </pc:sldMkLst>
      </pc:sldChg>
      <pc:sldChg chg="modNotes">
        <pc:chgData name="Fake Test User" userId="SID-0" providerId="Test" clId="FakeClientId" dt="2018-12-05T07:23:39.558" v="20" actId="790"/>
        <pc:sldMkLst>
          <pc:docMk/>
          <pc:sldMk cId="3432416375" sldId="258"/>
        </pc:sldMkLst>
      </pc:sldChg>
      <pc:sldChg chg="modSp mod modNotes">
        <pc:chgData name="Fake Test User" userId="SID-0" providerId="Test" clId="FakeClientId" dt="2018-12-05T07:26:17.474" v="39" actId="27918"/>
        <pc:sldMkLst>
          <pc:docMk/>
          <pc:sldMk cId="1177092903" sldId="259"/>
        </pc:sldMkLst>
        <pc:graphicFrameChg chg="mod">
          <ac:chgData name="Fake Test User" userId="SID-0" providerId="Test" clId="FakeClientId" dt="2018-12-05T07:21:41.130" v="6" actId="27636"/>
          <ac:graphicFrameMkLst>
            <pc:docMk/>
            <pc:sldMk cId="1177092903" sldId="259"/>
            <ac:graphicFrameMk id="6" creationId="{00000000-0000-0000-0000-000000000000}"/>
          </ac:graphicFrameMkLst>
        </pc:graphicFrameChg>
      </pc:sldChg>
      <pc:sldChg chg="modNotes">
        <pc:chgData name="Fake Test User" userId="SID-0" providerId="Test" clId="FakeClientId" dt="2018-12-05T07:23:45.979" v="22" actId="790"/>
        <pc:sldMkLst>
          <pc:docMk/>
          <pc:sldMk cId="2448389070" sldId="260"/>
        </pc:sldMkLst>
      </pc:sldChg>
      <pc:sldChg chg="modNotes">
        <pc:chgData name="Fake Test User" userId="SID-0" providerId="Test" clId="FakeClientId" dt="2018-12-05T07:23:30.137" v="17" actId="790"/>
        <pc:sldMkLst>
          <pc:docMk/>
          <pc:sldMk cId="997282786" sldId="261"/>
        </pc:sldMkLst>
      </pc:sldChg>
      <pc:sldMasterChg chg="modSp modSldLayout">
        <pc:chgData name="Fake Test User" userId="SID-0" providerId="Test" clId="FakeClientId" dt="2018-12-05T07:24:50.722" v="35" actId="790"/>
        <pc:sldMasterMkLst>
          <pc:docMk/>
          <pc:sldMasterMk cId="981562976" sldId="2147483660"/>
        </pc:sldMasterMkLst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6" creationId="{00000000-0000-0000-0000-000000000000}"/>
          </ac:spMkLst>
        </pc:spChg>
        <pc:sldLayoutChg chg="modSp">
          <pc:chgData name="Fake Test User" userId="SID-0" providerId="Test" clId="FakeClientId" dt="2018-12-05T07:24:21.600" v="24" actId="790"/>
          <pc:sldLayoutMkLst>
            <pc:docMk/>
            <pc:sldMasterMk cId="981562976" sldId="2147483660"/>
            <pc:sldLayoutMk cId="2483261190" sldId="2147483661"/>
          </pc:sldLayoutMkLst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24.163" v="25" actId="790"/>
          <pc:sldLayoutMkLst>
            <pc:docMk/>
            <pc:sldMasterMk cId="981562976" sldId="2147483660"/>
            <pc:sldLayoutMk cId="1702466837" sldId="2147483662"/>
          </pc:sldLayoutMkLst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26.647" v="26" actId="790"/>
          <pc:sldLayoutMkLst>
            <pc:docMk/>
            <pc:sldMasterMk cId="981562976" sldId="2147483660"/>
            <pc:sldLayoutMk cId="1233611818" sldId="2147483663"/>
          </pc:sldLayoutMkLst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0.287" v="28" actId="790"/>
          <pc:sldLayoutMkLst>
            <pc:docMk/>
            <pc:sldMasterMk cId="981562976" sldId="2147483660"/>
            <pc:sldLayoutMk cId="1521872723" sldId="2147483664"/>
          </pc:sldLayoutMkLst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2.802" v="29" actId="790"/>
          <pc:sldLayoutMkLst>
            <pc:docMk/>
            <pc:sldMasterMk cId="981562976" sldId="2147483660"/>
            <pc:sldLayoutMk cId="1100924916" sldId="2147483665"/>
          </pc:sldLayoutMkLst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5.724" v="30" actId="790"/>
          <pc:sldLayoutMkLst>
            <pc:docMk/>
            <pc:sldMasterMk cId="981562976" sldId="2147483660"/>
            <pc:sldLayoutMk cId="918406868" sldId="2147483666"/>
          </pc:sldLayoutMkLst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8.239" v="31" actId="790"/>
          <pc:sldLayoutMkLst>
            <pc:docMk/>
            <pc:sldMasterMk cId="981562976" sldId="2147483660"/>
            <pc:sldLayoutMk cId="2497625034" sldId="2147483667"/>
          </pc:sldLayoutMkLst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0.645" v="32" actId="790"/>
          <pc:sldLayoutMkLst>
            <pc:docMk/>
            <pc:sldMasterMk cId="981562976" sldId="2147483660"/>
            <pc:sldLayoutMk cId="943659482" sldId="2147483668"/>
          </pc:sldLayoutMkLst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2.911" v="33" actId="790"/>
          <pc:sldLayoutMkLst>
            <pc:docMk/>
            <pc:sldMasterMk cId="981562976" sldId="2147483660"/>
            <pc:sldLayoutMk cId="2522290163" sldId="2147483669"/>
          </pc:sldLayoutMkLst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5.395" v="34" actId="790"/>
          <pc:sldLayoutMkLst>
            <pc:docMk/>
            <pc:sldMasterMk cId="981562976" sldId="2147483660"/>
            <pc:sldLayoutMk cId="63179575" sldId="2147483670"/>
          </pc:sldLayoutMkLst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50.722" v="35" actId="790"/>
          <pc:sldLayoutMkLst>
            <pc:docMk/>
            <pc:sldMasterMk cId="981562976" sldId="2147483660"/>
            <pc:sldLayoutMk cId="2446235546" sldId="2147483671"/>
          </pc:sldLayoutMkLst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8150B0-C35F-4E62-B122-05A7C96C5AE7}" type="datetime1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5608A6-EAD2-40F7-893B-DE2E383BC1EA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62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16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75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00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97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5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47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14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35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78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29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40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E127F4-C264-4543-BD80-137291281E4F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C2E31-907D-4644-80F2-4DB295C0E17F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AB43BC-686C-4CEC-9DA8-9B2BEB43AA1A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B3C9B-AE9B-439B-9E20-F24831A15E96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BE9FC-B4AC-4E2B-91EA-A354D93F61B0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750"/>
            <a:ext cx="10515600" cy="1325563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65975"/>
            <a:ext cx="3276600" cy="365125"/>
          </a:xfrm>
        </p:spPr>
        <p:txBody>
          <a:bodyPr rtlCol="0"/>
          <a:lstStyle/>
          <a:p>
            <a:pPr rtl="0"/>
            <a:fld id="{D8A81E54-0148-46E1-A385-A96B314ED149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648200" y="6365975"/>
            <a:ext cx="2895600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65975"/>
            <a:ext cx="3276600" cy="365125"/>
          </a:xfrm>
        </p:spPr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A82A16-18C9-4732-B382-332A3DE30819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0E1DB-5DAB-47E7-83F0-6E088267881B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7FD50-AE85-4CDD-AB16-2C416C3F25D1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D1ED4-4F87-478C-9B35-196DA1DDA9C6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1652B-2F39-4CD7-8505-DDFED18FA6B4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675DEDD-3455-4CE7-8CE4-563838EEED28}" type="datetime1">
              <a:rPr lang="ru-RU" noProof="0" smtClean="0"/>
              <a:t>16.10.2019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71700"/>
            <a:ext cx="9144000" cy="2387600"/>
          </a:xfrm>
        </p:spPr>
        <p:txBody>
          <a:bodyPr rtlCol="0">
            <a:normAutofit fontScale="90000"/>
          </a:bodyPr>
          <a:lstStyle/>
          <a:p>
            <a:r>
              <a:rPr lang="en-US" dirty="0" smtClean="0"/>
              <a:t>Moscow Parliamentary Elections: What is Old and What is New in Russian Politics</a:t>
            </a:r>
            <a:endParaRPr lang="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57738"/>
            <a:ext cx="9144000" cy="2036762"/>
          </a:xfrm>
        </p:spPr>
        <p:txBody>
          <a:bodyPr rtlCol="0">
            <a:normAutofit lnSpcReduction="10000"/>
          </a:bodyPr>
          <a:lstStyle/>
          <a:p>
            <a:r>
              <a:rPr lang="en-US" dirty="0" smtClean="0"/>
              <a:t>Greg Yudin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ICEUR</a:t>
            </a:r>
          </a:p>
          <a:p>
            <a:r>
              <a:rPr lang="en-US" dirty="0" smtClean="0"/>
              <a:t>16 October 2019</a:t>
            </a:r>
            <a:endParaRPr lang="ru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4802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4032447" cy="70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8199" y="1333500"/>
            <a:ext cx="11233299" cy="5372100"/>
          </a:xfrm>
        </p:spPr>
        <p:txBody>
          <a:bodyPr rtlCol="0">
            <a:noAutofit/>
          </a:bodyPr>
          <a:lstStyle/>
          <a:p>
            <a:r>
              <a:rPr lang="en-US" sz="3200" dirty="0" smtClean="0"/>
              <a:t>New audiences flowing in (new voters/non-voters)</a:t>
            </a:r>
            <a:endParaRPr lang="en-US" sz="3200" dirty="0" smtClean="0"/>
          </a:p>
          <a:p>
            <a:r>
              <a:rPr lang="en-US" sz="3200" dirty="0" smtClean="0"/>
              <a:t>Shifting attitudes inside the core of administrative voting</a:t>
            </a:r>
            <a:r>
              <a:rPr lang="ru-RU" sz="3200" dirty="0" smtClean="0"/>
              <a:t>:</a:t>
            </a:r>
            <a:endParaRPr lang="ru-RU" sz="3200" dirty="0" smtClean="0"/>
          </a:p>
          <a:p>
            <a:pPr lvl="1"/>
            <a:r>
              <a:rPr lang="en-US" sz="2800" dirty="0" smtClean="0"/>
              <a:t>Low turnout</a:t>
            </a:r>
            <a:r>
              <a:rPr lang="ru-RU" sz="2800" dirty="0" smtClean="0"/>
              <a:t> </a:t>
            </a:r>
            <a:r>
              <a:rPr lang="ru-RU" sz="2800" dirty="0" smtClean="0"/>
              <a:t>(22%) </a:t>
            </a:r>
            <a:r>
              <a:rPr lang="en-US" sz="2800" dirty="0" smtClean="0"/>
              <a:t>AND</a:t>
            </a:r>
            <a:r>
              <a:rPr lang="ru-RU" sz="2800" dirty="0" smtClean="0"/>
              <a:t> </a:t>
            </a:r>
            <a:r>
              <a:rPr lang="en-US" sz="2800" dirty="0" smtClean="0"/>
              <a:t>administrative candidates losing 19 districts</a:t>
            </a:r>
            <a:endParaRPr lang="ru-RU" sz="2800" dirty="0" smtClean="0"/>
          </a:p>
          <a:p>
            <a:pPr lvl="1"/>
            <a:r>
              <a:rPr lang="en-US" sz="2800" dirty="0" smtClean="0"/>
              <a:t>Shrinking core: the turnout would </a:t>
            </a:r>
            <a:r>
              <a:rPr lang="en-US" sz="2800" dirty="0" smtClean="0"/>
              <a:t>have been even lower </a:t>
            </a:r>
            <a:r>
              <a:rPr lang="en-US" sz="2800" dirty="0" smtClean="0"/>
              <a:t>under the standard scenario. Cf.: Novosibirsk mayor elections – 21%, extremely low turnout at Saint-Petersburg governor elections</a:t>
            </a:r>
          </a:p>
          <a:p>
            <a:pPr lvl="1"/>
            <a:r>
              <a:rPr lang="en-US" sz="2800" dirty="0" smtClean="0"/>
              <a:t>Neoliberal policy of the Moscow administration backfired: silent revolt of the teachers, doctors and the public sector</a:t>
            </a:r>
            <a:endParaRPr lang="ru-RU" sz="2800" dirty="0" smtClean="0"/>
          </a:p>
          <a:p>
            <a:pPr lvl="1"/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53400" cy="930275"/>
          </a:xfrm>
        </p:spPr>
        <p:txBody>
          <a:bodyPr>
            <a:noAutofit/>
          </a:bodyPr>
          <a:lstStyle/>
          <a:p>
            <a:r>
              <a:rPr lang="ru-RU" sz="4000" dirty="0" smtClean="0"/>
              <a:t>4. </a:t>
            </a:r>
            <a:r>
              <a:rPr lang="en-US" sz="4000" dirty="0" smtClean="0"/>
              <a:t>Two sources for the change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79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8199" y="1257300"/>
            <a:ext cx="11353801" cy="5372100"/>
          </a:xfrm>
        </p:spPr>
        <p:txBody>
          <a:bodyPr rtlCol="0">
            <a:noAutofit/>
          </a:bodyPr>
          <a:lstStyle/>
          <a:p>
            <a:r>
              <a:rPr lang="en-US" sz="3200" dirty="0" smtClean="0"/>
              <a:t>New (‘young’) candidates winning in many districts</a:t>
            </a:r>
          </a:p>
          <a:p>
            <a:r>
              <a:rPr lang="en-US" sz="3200" dirty="0" smtClean="0"/>
              <a:t>Independents winning the 2017 municipal elections are now taking it to the next level</a:t>
            </a:r>
          </a:p>
          <a:p>
            <a:r>
              <a:rPr lang="en-US" sz="3200" dirty="0" smtClean="0"/>
              <a:t>Agenda (shifting to the left):</a:t>
            </a:r>
          </a:p>
          <a:p>
            <a:pPr lvl="1"/>
            <a:r>
              <a:rPr lang="en-US" sz="2800" dirty="0" smtClean="0"/>
              <a:t>Democratic</a:t>
            </a:r>
            <a:r>
              <a:rPr lang="ru-RU" sz="2800" dirty="0" smtClean="0"/>
              <a:t> (</a:t>
            </a:r>
            <a:r>
              <a:rPr lang="en-US" sz="2800" dirty="0" smtClean="0"/>
              <a:t>self-government</a:t>
            </a:r>
            <a:r>
              <a:rPr lang="ru-RU" sz="2800" dirty="0" smtClean="0"/>
              <a:t> </a:t>
            </a:r>
            <a:r>
              <a:rPr lang="ru-RU" sz="2800" dirty="0" smtClean="0"/>
              <a:t>+ </a:t>
            </a:r>
            <a:r>
              <a:rPr lang="en-US" sz="2800" dirty="0" smtClean="0"/>
              <a:t>fighting corruption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pPr lvl="1"/>
            <a:r>
              <a:rPr lang="en-US" sz="2800" dirty="0" smtClean="0"/>
              <a:t>Social</a:t>
            </a:r>
            <a:r>
              <a:rPr lang="ru-RU" sz="2800" dirty="0" smtClean="0"/>
              <a:t> (</a:t>
            </a:r>
            <a:r>
              <a:rPr lang="en-US" sz="2800" dirty="0" smtClean="0"/>
              <a:t>restructuring the city budget </a:t>
            </a:r>
            <a:r>
              <a:rPr lang="ru-RU" sz="2800" dirty="0" smtClean="0"/>
              <a:t>+ </a:t>
            </a:r>
            <a:r>
              <a:rPr lang="en-US" sz="2800" dirty="0" smtClean="0"/>
              <a:t>fighting inequality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r>
              <a:rPr lang="en-US" sz="3200" dirty="0" smtClean="0"/>
              <a:t>Searching for the opportunities for active participation in politics</a:t>
            </a:r>
            <a:r>
              <a:rPr lang="ru-RU" sz="3200" dirty="0" smtClean="0"/>
              <a:t>. </a:t>
            </a:r>
            <a:r>
              <a:rPr lang="en-US" sz="3200" dirty="0" smtClean="0"/>
              <a:t>Movements replacing parties and leaders </a:t>
            </a:r>
            <a:r>
              <a:rPr lang="ru-RU" sz="3200" dirty="0" smtClean="0"/>
              <a:t>(</a:t>
            </a:r>
            <a:r>
              <a:rPr lang="en-US" sz="3200" dirty="0" smtClean="0"/>
              <a:t>horizontal</a:t>
            </a:r>
            <a:r>
              <a:rPr lang="ru-RU" sz="3200" dirty="0" smtClean="0"/>
              <a:t> </a:t>
            </a:r>
            <a:r>
              <a:rPr lang="en-US" sz="3200" dirty="0" smtClean="0"/>
              <a:t>vs. </a:t>
            </a:r>
            <a:r>
              <a:rPr lang="en-US" sz="3200" dirty="0" smtClean="0"/>
              <a:t>vertical</a:t>
            </a:r>
            <a:r>
              <a:rPr lang="ru-RU" sz="3200" dirty="0" smtClean="0"/>
              <a:t>)</a:t>
            </a:r>
            <a:endParaRPr lang="ru-RU" sz="3200" dirty="0" smtClean="0"/>
          </a:p>
          <a:p>
            <a:r>
              <a:rPr lang="en-US" sz="3200" dirty="0" smtClean="0"/>
              <a:t>Public politics (</a:t>
            </a:r>
            <a:r>
              <a:rPr lang="en-US" sz="3200" dirty="0" smtClean="0"/>
              <a:t>grassroots, </a:t>
            </a:r>
            <a:r>
              <a:rPr lang="en-US" sz="3200" dirty="0" smtClean="0"/>
              <a:t>debates, public campaigns, transparency, crowdfunding)</a:t>
            </a:r>
            <a:endParaRPr lang="en-US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930275"/>
          </a:xfrm>
        </p:spPr>
        <p:txBody>
          <a:bodyPr>
            <a:noAutofit/>
          </a:bodyPr>
          <a:lstStyle/>
          <a:p>
            <a:r>
              <a:rPr lang="ru-RU" sz="4000" dirty="0" smtClean="0"/>
              <a:t>5. </a:t>
            </a:r>
            <a:r>
              <a:rPr lang="en-US" sz="4000" dirty="0" smtClean="0"/>
              <a:t>Demand for a new political style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3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8199" y="1206500"/>
            <a:ext cx="11233299" cy="5372100"/>
          </a:xfrm>
        </p:spPr>
        <p:txBody>
          <a:bodyPr rtlCol="0">
            <a:noAutofit/>
          </a:bodyPr>
          <a:lstStyle/>
          <a:p>
            <a:r>
              <a:rPr lang="en-US" sz="3200" dirty="0" smtClean="0"/>
              <a:t>New voters = new politics</a:t>
            </a:r>
          </a:p>
          <a:p>
            <a:r>
              <a:rPr lang="en-US" sz="3200" dirty="0" smtClean="0"/>
              <a:t>Existing political divisions are inappropriate for the new voters</a:t>
            </a:r>
          </a:p>
          <a:p>
            <a:r>
              <a:rPr lang="en-US" sz="3200" dirty="0" smtClean="0"/>
              <a:t>Post-party politics: Broad coalitions are superimposed on traditiona</a:t>
            </a:r>
            <a:r>
              <a:rPr lang="en-US" sz="3200" dirty="0" smtClean="0"/>
              <a:t>l ideologies</a:t>
            </a:r>
            <a:endParaRPr lang="en-US" sz="3200" dirty="0" smtClean="0"/>
          </a:p>
          <a:p>
            <a:r>
              <a:rPr lang="en-US" sz="3200" dirty="0" smtClean="0"/>
              <a:t>Political involvement vs. Ethical non-participation</a:t>
            </a:r>
          </a:p>
          <a:p>
            <a:r>
              <a:rPr lang="en-US" sz="3200" dirty="0" smtClean="0"/>
              <a:t>Combined strategies work better:</a:t>
            </a:r>
          </a:p>
          <a:p>
            <a:pPr lvl="1"/>
            <a:r>
              <a:rPr lang="en-US" sz="2800" dirty="0" smtClean="0"/>
              <a:t>“Systemic” + “</a:t>
            </a:r>
            <a:r>
              <a:rPr lang="en-US" sz="2800" dirty="0" err="1" smtClean="0"/>
              <a:t>antisystemic</a:t>
            </a:r>
            <a:r>
              <a:rPr lang="en-US" sz="2800" dirty="0" smtClean="0"/>
              <a:t>” opposition, “sanctioned” + “non-sanctioned” rallies</a:t>
            </a:r>
            <a:endParaRPr lang="en-US" sz="2800" dirty="0"/>
          </a:p>
          <a:p>
            <a:pPr lvl="1"/>
            <a:r>
              <a:rPr lang="en-US" sz="2800" dirty="0" smtClean="0"/>
              <a:t>Preventing massive fraud</a:t>
            </a:r>
            <a:endParaRPr lang="en-US" sz="2800" dirty="0"/>
          </a:p>
          <a:p>
            <a:pPr lvl="1"/>
            <a:r>
              <a:rPr lang="en-US" sz="2800" dirty="0" smtClean="0"/>
              <a:t>Public campaign for liberating the prisoners: Partial success</a:t>
            </a:r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930275"/>
          </a:xfrm>
        </p:spPr>
        <p:txBody>
          <a:bodyPr>
            <a:noAutofit/>
          </a:bodyPr>
          <a:lstStyle/>
          <a:p>
            <a:r>
              <a:rPr lang="ru-RU" sz="4000" dirty="0" smtClean="0"/>
              <a:t>6. </a:t>
            </a:r>
            <a:r>
              <a:rPr lang="en-US" sz="4000" dirty="0" smtClean="0"/>
              <a:t>Old political divisions are dying out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95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90800" y="2968625"/>
            <a:ext cx="7569200" cy="93027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Thank you for your attention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6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718800" cy="930275"/>
          </a:xfrm>
        </p:spPr>
        <p:txBody>
          <a:bodyPr>
            <a:noAutofit/>
          </a:bodyPr>
          <a:lstStyle/>
          <a:p>
            <a:r>
              <a:rPr lang="en-US" sz="4000" dirty="0" smtClean="0"/>
              <a:t>Moscow Campign-2019: Basic facts</a:t>
            </a:r>
            <a:endParaRPr lang="ru-RU" sz="4000" dirty="0"/>
          </a:p>
        </p:txBody>
      </p:sp>
      <p:sp>
        <p:nvSpPr>
          <p:cNvPr id="8" name="Объект 13"/>
          <p:cNvSpPr>
            <a:spLocks noGrp="1"/>
          </p:cNvSpPr>
          <p:nvPr>
            <p:ph idx="1"/>
          </p:nvPr>
        </p:nvSpPr>
        <p:spPr>
          <a:xfrm>
            <a:off x="838199" y="1270000"/>
            <a:ext cx="11233299" cy="2527300"/>
          </a:xfrm>
        </p:spPr>
        <p:txBody>
          <a:bodyPr rtlCol="0">
            <a:noAutofit/>
          </a:bodyPr>
          <a:lstStyle/>
          <a:p>
            <a:r>
              <a:rPr lang="en-US" sz="2700" dirty="0" smtClean="0"/>
              <a:t>45 seats, previous City Duma completely controlled by United Russia (41 UR, 4 Communist Party)</a:t>
            </a:r>
          </a:p>
          <a:p>
            <a:r>
              <a:rPr lang="en-US" sz="2700" dirty="0" smtClean="0"/>
              <a:t>Mayor Sergey </a:t>
            </a:r>
            <a:r>
              <a:rPr lang="en-US" sz="2700" dirty="0" err="1" smtClean="0"/>
              <a:t>Sobyanin</a:t>
            </a:r>
            <a:r>
              <a:rPr lang="en-US" sz="2700" dirty="0" smtClean="0"/>
              <a:t> nearly slipped into run-off against Alexey </a:t>
            </a:r>
            <a:r>
              <a:rPr lang="en-US" sz="2700" dirty="0" err="1" smtClean="0"/>
              <a:t>Navalny</a:t>
            </a:r>
            <a:r>
              <a:rPr lang="en-US" sz="2700" dirty="0" smtClean="0"/>
              <a:t> in 2013. In 2018 ran de facto unopposed and won under low turnout</a:t>
            </a:r>
          </a:p>
          <a:p>
            <a:r>
              <a:rPr lang="en-US" sz="2700" dirty="0" smtClean="0"/>
              <a:t>Independents managed to win many seats in 2017 local elections, including complete control over several municipalities</a:t>
            </a:r>
            <a:endParaRPr lang="en-US" sz="2700" dirty="0"/>
          </a:p>
          <a:p>
            <a:r>
              <a:rPr lang="en-US" sz="2700" dirty="0" smtClean="0"/>
              <a:t>Rules: State parliament parties nominate candidates freely, others are required to collect 3% signatures of th</a:t>
            </a:r>
            <a:r>
              <a:rPr lang="en-US" sz="2700" dirty="0" smtClean="0"/>
              <a:t>e population</a:t>
            </a:r>
            <a:r>
              <a:rPr lang="en-US" sz="2700" dirty="0" smtClean="0"/>
              <a:t> of the district (≈5500) in three weeks. Regulations are extremely strict</a:t>
            </a:r>
          </a:p>
          <a:p>
            <a:r>
              <a:rPr lang="en-US" sz="2700" dirty="0" smtClean="0"/>
              <a:t>United Russia is too unpopular, candidates supported by the city administration decide to run as independents and collect signatures</a:t>
            </a:r>
          </a:p>
          <a:p>
            <a:endParaRPr lang="ru-RU" sz="2700" dirty="0" smtClean="0"/>
          </a:p>
        </p:txBody>
      </p:sp>
    </p:spTree>
    <p:extLst>
      <p:ext uri="{BB962C8B-B14F-4D97-AF65-F5344CB8AC3E}">
        <p14:creationId xmlns:p14="http://schemas.microsoft.com/office/powerpoint/2010/main" val="303783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718800" cy="930275"/>
          </a:xfrm>
        </p:spPr>
        <p:txBody>
          <a:bodyPr>
            <a:noAutofit/>
          </a:bodyPr>
          <a:lstStyle/>
          <a:p>
            <a:r>
              <a:rPr lang="en-US" sz="4000" dirty="0" smtClean="0"/>
              <a:t>Moscow Campign-2019: First stage</a:t>
            </a:r>
            <a:endParaRPr lang="ru-RU" sz="4000" dirty="0"/>
          </a:p>
        </p:txBody>
      </p:sp>
      <p:sp>
        <p:nvSpPr>
          <p:cNvPr id="8" name="Объект 13"/>
          <p:cNvSpPr>
            <a:spLocks noGrp="1"/>
          </p:cNvSpPr>
          <p:nvPr>
            <p:ph idx="1"/>
          </p:nvPr>
        </p:nvSpPr>
        <p:spPr>
          <a:xfrm>
            <a:off x="838199" y="1270000"/>
            <a:ext cx="11233299" cy="2527300"/>
          </a:xfrm>
        </p:spPr>
        <p:txBody>
          <a:bodyPr rtlCol="0">
            <a:noAutofit/>
          </a:bodyPr>
          <a:lstStyle/>
          <a:p>
            <a:r>
              <a:rPr lang="en-US" sz="2700" smtClean="0"/>
              <a:t>May-June - </a:t>
            </a:r>
            <a:r>
              <a:rPr lang="en-US" sz="2700" dirty="0" smtClean="0"/>
              <a:t>nominating candidates and collecting signatures:</a:t>
            </a:r>
          </a:p>
          <a:p>
            <a:pPr lvl="1"/>
            <a:r>
              <a:rPr lang="en-US" sz="2600" dirty="0" smtClean="0"/>
              <a:t>Anna </a:t>
            </a:r>
            <a:r>
              <a:rPr lang="en-US" sz="2600" dirty="0" err="1" smtClean="0"/>
              <a:t>Federmesser</a:t>
            </a:r>
            <a:r>
              <a:rPr lang="en-US" sz="2600" dirty="0" smtClean="0"/>
              <a:t>, popular hospice activist supported by city administration gets severe obstruction for deciding to run against </a:t>
            </a:r>
            <a:r>
              <a:rPr lang="en-US" sz="2600" dirty="0" err="1" smtClean="0"/>
              <a:t>Lyubov</a:t>
            </a:r>
            <a:r>
              <a:rPr lang="en-US" sz="2600" dirty="0" smtClean="0"/>
              <a:t> </a:t>
            </a:r>
            <a:r>
              <a:rPr lang="en-US" sz="2600" dirty="0" err="1" smtClean="0"/>
              <a:t>Sobol</a:t>
            </a:r>
            <a:r>
              <a:rPr lang="en-US" sz="2600" dirty="0" smtClean="0"/>
              <a:t> representing </a:t>
            </a:r>
            <a:r>
              <a:rPr lang="en-US" sz="2600" dirty="0" err="1" smtClean="0"/>
              <a:t>Navalny’s</a:t>
            </a:r>
            <a:r>
              <a:rPr lang="en-US" sz="2600" dirty="0" smtClean="0"/>
              <a:t> team. </a:t>
            </a:r>
            <a:r>
              <a:rPr lang="en-US" sz="2600" dirty="0" err="1" smtClean="0"/>
              <a:t>Federmesser</a:t>
            </a:r>
            <a:r>
              <a:rPr lang="en-US" sz="2600" dirty="0" smtClean="0"/>
              <a:t> suspends her campaign</a:t>
            </a:r>
          </a:p>
          <a:p>
            <a:pPr lvl="1"/>
            <a:r>
              <a:rPr lang="en-US" sz="2600" dirty="0" smtClean="0"/>
              <a:t>Active campaign for signatures collection become public, Alexey </a:t>
            </a:r>
            <a:r>
              <a:rPr lang="en-US" sz="2600" dirty="0" err="1" smtClean="0"/>
              <a:t>Navalny</a:t>
            </a:r>
            <a:r>
              <a:rPr lang="en-US" sz="2600" dirty="0" smtClean="0"/>
              <a:t> establishes an office collecting signatures for all independent candidates regardless of their political affiliation. Nearly 20 independents unexpectedly manage to turn in signatures</a:t>
            </a:r>
          </a:p>
          <a:p>
            <a:pPr lvl="1"/>
            <a:r>
              <a:rPr lang="en-US" sz="2600" dirty="0" err="1" smtClean="0"/>
              <a:t>Navalny</a:t>
            </a:r>
            <a:r>
              <a:rPr lang="en-US" sz="2600" dirty="0" smtClean="0"/>
              <a:t> announces the ‘Smart Vote’ strategy for protest vote: consolidating the protest vote behind the first likely challenger to the UR candidate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5857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718800" cy="930275"/>
          </a:xfrm>
        </p:spPr>
        <p:txBody>
          <a:bodyPr>
            <a:noAutofit/>
          </a:bodyPr>
          <a:lstStyle/>
          <a:p>
            <a:r>
              <a:rPr lang="en-US" sz="4000" dirty="0" smtClean="0"/>
              <a:t>Moscow Campign-2019: Second stage</a:t>
            </a:r>
            <a:endParaRPr lang="ru-RU" sz="4000" dirty="0"/>
          </a:p>
        </p:txBody>
      </p:sp>
      <p:sp>
        <p:nvSpPr>
          <p:cNvPr id="8" name="Объект 13"/>
          <p:cNvSpPr>
            <a:spLocks noGrp="1"/>
          </p:cNvSpPr>
          <p:nvPr>
            <p:ph idx="1"/>
          </p:nvPr>
        </p:nvSpPr>
        <p:spPr>
          <a:xfrm>
            <a:off x="838199" y="1206500"/>
            <a:ext cx="11233299" cy="2527300"/>
          </a:xfrm>
        </p:spPr>
        <p:txBody>
          <a:bodyPr rtlCol="0">
            <a:noAutofit/>
          </a:bodyPr>
          <a:lstStyle/>
          <a:p>
            <a:r>
              <a:rPr lang="en-US" sz="2700" dirty="0" smtClean="0"/>
              <a:t>July-August - candidate admission and protests:</a:t>
            </a:r>
          </a:p>
          <a:p>
            <a:pPr lvl="1"/>
            <a:r>
              <a:rPr lang="en-US" sz="2200" dirty="0" smtClean="0"/>
              <a:t>All but three independent candidates are denied the right to run. Signatures are declared to be fabricated, dozens of thousands of those who signed are declared ‘non-existent’</a:t>
            </a:r>
          </a:p>
          <a:p>
            <a:pPr lvl="1"/>
            <a:r>
              <a:rPr lang="en-US" sz="2200" dirty="0" smtClean="0"/>
              <a:t>Almost all candidates with administrative support, either UR representatives or spoilers, are admitted to run even though there was no public evidence of them collecting signatures</a:t>
            </a:r>
          </a:p>
          <a:p>
            <a:pPr lvl="1"/>
            <a:r>
              <a:rPr lang="en-US" sz="2200" dirty="0" smtClean="0"/>
              <a:t>Protests erupt on July 14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: several thousands walk through the city center to Moscow Electoral Commission</a:t>
            </a:r>
          </a:p>
          <a:p>
            <a:pPr lvl="1"/>
            <a:r>
              <a:rPr lang="en-US" sz="2200" dirty="0" smtClean="0"/>
              <a:t>Protests get massive: two ‘sanctioned’ </a:t>
            </a:r>
            <a:r>
              <a:rPr lang="en-US" sz="2200" dirty="0"/>
              <a:t>rallies </a:t>
            </a:r>
            <a:r>
              <a:rPr lang="en-US" sz="2200" dirty="0" smtClean="0"/>
              <a:t>draw 25.000 and 60.000, two ‘non-sanctioned’ rallies draw 15.000-25.000 each</a:t>
            </a:r>
          </a:p>
          <a:p>
            <a:pPr lvl="1"/>
            <a:r>
              <a:rPr lang="en-US" sz="2200" dirty="0" smtClean="0"/>
              <a:t>Violent reaction from the riot police: the mayor’s office hands the control over the campaign to the police and secret services</a:t>
            </a:r>
          </a:p>
          <a:p>
            <a:pPr lvl="1"/>
            <a:r>
              <a:rPr lang="en-US" sz="2200" dirty="0" smtClean="0"/>
              <a:t>Administrative cases against independents, almost all of them are jailed for up to two months </a:t>
            </a:r>
          </a:p>
          <a:p>
            <a:pPr lvl="1"/>
            <a:r>
              <a:rPr lang="en-US" sz="2200" dirty="0" smtClean="0"/>
              <a:t>Multiple criminal cases opened against independents and protesters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28998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718800" cy="930275"/>
          </a:xfrm>
        </p:spPr>
        <p:txBody>
          <a:bodyPr>
            <a:noAutofit/>
          </a:bodyPr>
          <a:lstStyle/>
          <a:p>
            <a:r>
              <a:rPr lang="en-US" sz="4000" dirty="0" smtClean="0"/>
              <a:t>Moscow Campign-2019: Third stage</a:t>
            </a:r>
            <a:endParaRPr lang="ru-RU" sz="4000" dirty="0"/>
          </a:p>
        </p:txBody>
      </p:sp>
      <p:sp>
        <p:nvSpPr>
          <p:cNvPr id="8" name="Объект 13"/>
          <p:cNvSpPr>
            <a:spLocks noGrp="1"/>
          </p:cNvSpPr>
          <p:nvPr>
            <p:ph idx="1"/>
          </p:nvPr>
        </p:nvSpPr>
        <p:spPr>
          <a:xfrm>
            <a:off x="838199" y="1206500"/>
            <a:ext cx="11353801" cy="2527300"/>
          </a:xfrm>
        </p:spPr>
        <p:txBody>
          <a:bodyPr rtlCol="0">
            <a:noAutofit/>
          </a:bodyPr>
          <a:lstStyle/>
          <a:p>
            <a:r>
              <a:rPr lang="en-US" sz="2700" dirty="0" smtClean="0"/>
              <a:t>August-September - showdown:</a:t>
            </a:r>
          </a:p>
          <a:p>
            <a:pPr lvl="1"/>
            <a:r>
              <a:rPr lang="en-US" sz="2200" dirty="0" err="1" smtClean="0"/>
              <a:t>Navalny</a:t>
            </a:r>
            <a:r>
              <a:rPr lang="en-US" sz="2200" dirty="0" smtClean="0"/>
              <a:t> announces the list of candidates for Smart Vote in Moscow</a:t>
            </a:r>
          </a:p>
          <a:p>
            <a:pPr lvl="1"/>
            <a:r>
              <a:rPr lang="en-US" sz="2200" dirty="0" smtClean="0"/>
              <a:t>In several districts an alliance emerges between Communists, Just Russia party, and independents. A split within the Communist Party</a:t>
            </a:r>
          </a:p>
          <a:p>
            <a:pPr lvl="1"/>
            <a:r>
              <a:rPr lang="en-US" sz="2200" dirty="0" smtClean="0"/>
              <a:t>Active public debate over the appropriateness of the protest vote strategy</a:t>
            </a:r>
          </a:p>
          <a:p>
            <a:pPr lvl="1"/>
            <a:r>
              <a:rPr lang="en-US" sz="2200" dirty="0" smtClean="0"/>
              <a:t>Election day: despite low turnout, United Russia falls to 25 seats</a:t>
            </a:r>
          </a:p>
          <a:p>
            <a:pPr lvl="1"/>
            <a:r>
              <a:rPr lang="en-US" sz="2200" dirty="0" smtClean="0"/>
              <a:t>In all districts where independents joined the Smart Vote and made endorsements, UR loses, mostly to Communists (13 MPs)</a:t>
            </a:r>
          </a:p>
          <a:p>
            <a:pPr lvl="1"/>
            <a:r>
              <a:rPr lang="en-US" sz="2200" dirty="0" smtClean="0"/>
              <a:t>UR Moscow leader Andrey </a:t>
            </a:r>
            <a:r>
              <a:rPr lang="en-US" sz="2200" dirty="0" err="1" smtClean="0"/>
              <a:t>Metelsky</a:t>
            </a:r>
            <a:r>
              <a:rPr lang="en-US" sz="2200" dirty="0" smtClean="0"/>
              <a:t>, accused of corruption because of real estate in Austria, loses to Communist Sergey </a:t>
            </a:r>
            <a:r>
              <a:rPr lang="en-US" sz="2200" dirty="0" err="1" smtClean="0"/>
              <a:t>Savostyanov</a:t>
            </a:r>
            <a:endParaRPr lang="en-US" sz="2200" dirty="0" smtClean="0"/>
          </a:p>
          <a:p>
            <a:pPr lvl="1"/>
            <a:r>
              <a:rPr lang="en-US" sz="2200" dirty="0" smtClean="0"/>
              <a:t>HSE vice-rector Valeria </a:t>
            </a:r>
            <a:r>
              <a:rPr lang="en-US" sz="2200" dirty="0" err="1" smtClean="0"/>
              <a:t>Kasamara</a:t>
            </a:r>
            <a:r>
              <a:rPr lang="en-US" sz="2200" dirty="0" smtClean="0"/>
              <a:t> loses to JR’s </a:t>
            </a:r>
            <a:r>
              <a:rPr lang="en-US" sz="2200" dirty="0" err="1" smtClean="0"/>
              <a:t>Magomet</a:t>
            </a:r>
            <a:r>
              <a:rPr lang="en-US" sz="2200" dirty="0" smtClean="0"/>
              <a:t> </a:t>
            </a:r>
            <a:r>
              <a:rPr lang="en-US" sz="2200" dirty="0" err="1" smtClean="0"/>
              <a:t>Yandiev</a:t>
            </a:r>
            <a:r>
              <a:rPr lang="en-US" sz="2200" dirty="0" smtClean="0"/>
              <a:t> who did not campaign</a:t>
            </a:r>
          </a:p>
          <a:p>
            <a:pPr lvl="1"/>
            <a:r>
              <a:rPr lang="en-US" sz="2200" dirty="0" smtClean="0"/>
              <a:t>Independent Alexander </a:t>
            </a:r>
            <a:r>
              <a:rPr lang="en-US" sz="2200" dirty="0" err="1" smtClean="0"/>
              <a:t>Solovyev</a:t>
            </a:r>
            <a:r>
              <a:rPr lang="en-US" sz="2200" dirty="0" smtClean="0"/>
              <a:t> manages to promote his namesake to the parliament</a:t>
            </a:r>
          </a:p>
          <a:p>
            <a:pPr lvl="1"/>
            <a:r>
              <a:rPr lang="en-US" sz="2200" dirty="0" smtClean="0"/>
              <a:t>The Duma opposition attends the Convention of Municipal Council Members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77584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52425"/>
            <a:ext cx="8153400" cy="930275"/>
          </a:xfrm>
        </p:spPr>
        <p:txBody>
          <a:bodyPr>
            <a:noAutofit/>
          </a:bodyPr>
          <a:lstStyle/>
          <a:p>
            <a:r>
              <a:rPr lang="ru-RU" sz="4000" dirty="0" smtClean="0"/>
              <a:t>1. </a:t>
            </a:r>
            <a:r>
              <a:rPr lang="en-US" sz="4000" dirty="0" smtClean="0"/>
              <a:t>Technology Disrupted</a:t>
            </a:r>
            <a:endParaRPr lang="ru-RU" sz="4000" dirty="0"/>
          </a:p>
        </p:txBody>
      </p:sp>
      <p:sp>
        <p:nvSpPr>
          <p:cNvPr id="8" name="Объект 13"/>
          <p:cNvSpPr>
            <a:spLocks noGrp="1"/>
          </p:cNvSpPr>
          <p:nvPr>
            <p:ph idx="1"/>
          </p:nvPr>
        </p:nvSpPr>
        <p:spPr>
          <a:xfrm>
            <a:off x="838199" y="1270000"/>
            <a:ext cx="11233299" cy="2527300"/>
          </a:xfrm>
        </p:spPr>
        <p:txBody>
          <a:bodyPr rtlCol="0">
            <a:noAutofit/>
          </a:bodyPr>
          <a:lstStyle/>
          <a:p>
            <a:r>
              <a:rPr lang="en-US" sz="3200" dirty="0" smtClean="0"/>
              <a:t>Securing electoral victory for a minority candidate</a:t>
            </a:r>
            <a:r>
              <a:rPr lang="ru-RU" sz="3200" dirty="0" smtClean="0"/>
              <a:t>: </a:t>
            </a:r>
            <a:endParaRPr lang="ru-RU" sz="3200" dirty="0" smtClean="0"/>
          </a:p>
          <a:p>
            <a:pPr lvl="1"/>
            <a:r>
              <a:rPr lang="en-US" sz="2800" dirty="0" err="1" smtClean="0"/>
              <a:t>Depoliticisation</a:t>
            </a:r>
            <a:r>
              <a:rPr lang="ru-RU" sz="2800" dirty="0" smtClean="0"/>
              <a:t> (</a:t>
            </a:r>
            <a:r>
              <a:rPr lang="en-US" sz="2800" dirty="0" smtClean="0"/>
              <a:t>low turnout</a:t>
            </a:r>
            <a:r>
              <a:rPr lang="ru-RU" sz="2800" dirty="0" smtClean="0"/>
              <a:t>) </a:t>
            </a:r>
            <a:r>
              <a:rPr lang="ru-RU" sz="2800" dirty="0" smtClean="0"/>
              <a:t>+ </a:t>
            </a:r>
            <a:r>
              <a:rPr lang="en-US" sz="2800" dirty="0" smtClean="0"/>
              <a:t>administrative mobilization</a:t>
            </a:r>
            <a:endParaRPr lang="ru-RU" sz="2800" dirty="0" smtClean="0"/>
          </a:p>
          <a:p>
            <a:pPr lvl="1"/>
            <a:r>
              <a:rPr lang="en-US" sz="2800" dirty="0" smtClean="0"/>
              <a:t>Outcome: majority (or even landslide victory)</a:t>
            </a:r>
            <a:r>
              <a:rPr lang="ru-RU" sz="2800" dirty="0" smtClean="0"/>
              <a:t> </a:t>
            </a:r>
            <a:r>
              <a:rPr lang="en-US" sz="2800" dirty="0" smtClean="0"/>
              <a:t>with </a:t>
            </a:r>
            <a:r>
              <a:rPr lang="ru-RU" sz="2800" dirty="0" smtClean="0"/>
              <a:t>7-10%</a:t>
            </a:r>
            <a:r>
              <a:rPr lang="en-US" sz="2800" dirty="0" smtClean="0"/>
              <a:t> electoral support</a:t>
            </a:r>
            <a:endParaRPr lang="ru-RU" sz="2800" dirty="0" smtClean="0"/>
          </a:p>
          <a:p>
            <a:r>
              <a:rPr lang="en-US" sz="3200" dirty="0" smtClean="0"/>
              <a:t>However: Even a </a:t>
            </a:r>
            <a:r>
              <a:rPr lang="en-US" sz="3200" dirty="0" smtClean="0"/>
              <a:t>limited </a:t>
            </a:r>
            <a:r>
              <a:rPr lang="en-US" sz="3200" dirty="0" err="1" smtClean="0"/>
              <a:t>countermobilization</a:t>
            </a:r>
            <a:r>
              <a:rPr lang="en-US" sz="3200" dirty="0" smtClean="0"/>
              <a:t> changes the power balance significantly</a:t>
            </a:r>
            <a:endParaRPr lang="en-US" sz="3200" dirty="0" smtClean="0"/>
          </a:p>
          <a:p>
            <a:r>
              <a:rPr lang="en-US" sz="3200" dirty="0" smtClean="0"/>
              <a:t>Suppression of dissent results in growing awareness</a:t>
            </a:r>
          </a:p>
          <a:p>
            <a:r>
              <a:rPr lang="en-US" sz="3200" dirty="0" smtClean="0"/>
              <a:t>Mobilization usually requires BOTH a strong local campaign AND a movement at the city level</a:t>
            </a:r>
            <a:endParaRPr lang="ru-RU" sz="3200" dirty="0" smtClean="0"/>
          </a:p>
          <a:p>
            <a:r>
              <a:rPr lang="en-US" sz="3200" dirty="0" smtClean="0"/>
              <a:t>High number of signatures required turns into a trigger for the movement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93184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8199" y="1257300"/>
            <a:ext cx="11233299" cy="5397500"/>
          </a:xfrm>
        </p:spPr>
        <p:txBody>
          <a:bodyPr rtlCol="0">
            <a:normAutofit lnSpcReduction="10000"/>
          </a:bodyPr>
          <a:lstStyle/>
          <a:p>
            <a:r>
              <a:rPr lang="en-US" sz="3200" dirty="0" smtClean="0"/>
              <a:t>United Russia turns into the minority party aiming to win 85% MPs with 25% of support </a:t>
            </a:r>
          </a:p>
          <a:p>
            <a:r>
              <a:rPr lang="en-US" sz="3200" dirty="0" smtClean="0"/>
              <a:t>Authoritarian style of Moscow city administration:</a:t>
            </a:r>
          </a:p>
          <a:p>
            <a:pPr lvl="1"/>
            <a:r>
              <a:rPr lang="en-US" sz="2800" dirty="0" smtClean="0"/>
              <a:t>Ignites a demand for political representation</a:t>
            </a:r>
            <a:endParaRPr lang="en-US" sz="2800" dirty="0" smtClean="0"/>
          </a:p>
          <a:p>
            <a:pPr lvl="1"/>
            <a:r>
              <a:rPr lang="en-US" sz="2800" dirty="0" smtClean="0"/>
              <a:t>Becomes a trigger for </a:t>
            </a:r>
            <a:r>
              <a:rPr lang="en-US" sz="2800" dirty="0" err="1" smtClean="0"/>
              <a:t>countermobilization</a:t>
            </a:r>
            <a:r>
              <a:rPr lang="en-US" sz="2800" dirty="0" smtClean="0"/>
              <a:t> when demand is rejected in autocratic manner</a:t>
            </a:r>
            <a:endParaRPr lang="ru-RU" sz="2800" dirty="0" smtClean="0"/>
          </a:p>
          <a:p>
            <a:r>
              <a:rPr lang="en-US" sz="3200" dirty="0" smtClean="0"/>
              <a:t>Uncoordinated emergence of a wide democratic coalition</a:t>
            </a:r>
          </a:p>
          <a:p>
            <a:r>
              <a:rPr lang="en-US" sz="3200" dirty="0" smtClean="0"/>
              <a:t>Criminal cases against protesters are perceived as politically motivated persecution of the opponents of the United Russia party</a:t>
            </a:r>
            <a:endParaRPr lang="ru-RU" sz="3200" dirty="0" smtClean="0"/>
          </a:p>
          <a:p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69300" cy="930275"/>
          </a:xfrm>
        </p:spPr>
        <p:txBody>
          <a:bodyPr>
            <a:noAutofit/>
          </a:bodyPr>
          <a:lstStyle/>
          <a:p>
            <a:r>
              <a:rPr lang="ru-RU" sz="4000" dirty="0" smtClean="0"/>
              <a:t>2. </a:t>
            </a:r>
            <a:r>
              <a:rPr lang="en-US" sz="4000" dirty="0" smtClean="0"/>
              <a:t>Representatio</a:t>
            </a:r>
            <a:r>
              <a:rPr lang="en-US" sz="4000" dirty="0" smtClean="0"/>
              <a:t>n crisis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8199" y="999926"/>
            <a:ext cx="11233299" cy="2527300"/>
          </a:xfrm>
        </p:spPr>
        <p:txBody>
          <a:bodyPr rtlCol="0">
            <a:noAutofit/>
          </a:bodyPr>
          <a:lstStyle/>
          <a:p>
            <a:r>
              <a:rPr lang="en-US" dirty="0" smtClean="0"/>
              <a:t>Popular reaction to protest (</a:t>
            </a:r>
            <a:r>
              <a:rPr lang="en-US" dirty="0" err="1" smtClean="0"/>
              <a:t>Levada</a:t>
            </a:r>
            <a:r>
              <a:rPr lang="en-US" dirty="0" smtClean="0"/>
              <a:t>-Center):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NB:</a:t>
            </a:r>
            <a:r>
              <a:rPr lang="en-US" dirty="0" smtClean="0"/>
              <a:t> Poll numbers tend to </a:t>
            </a:r>
            <a:r>
              <a:rPr lang="en-US" dirty="0" err="1" smtClean="0"/>
              <a:t>overrepresent</a:t>
            </a:r>
            <a:r>
              <a:rPr lang="en-US" dirty="0" smtClean="0"/>
              <a:t> the proponent of the status quo</a:t>
            </a:r>
            <a:endParaRPr lang="en-US" dirty="0" smtClean="0"/>
          </a:p>
          <a:p>
            <a:pPr lvl="1"/>
            <a:r>
              <a:rPr lang="en-US" sz="2800" dirty="0" smtClean="0"/>
              <a:t>Moscow (early August) </a:t>
            </a:r>
            <a:r>
              <a:rPr lang="ru-RU" sz="2800" dirty="0" smtClean="0"/>
              <a:t>– </a:t>
            </a:r>
            <a:r>
              <a:rPr lang="ru-RU" sz="2800" dirty="0" smtClean="0"/>
              <a:t>37% </a:t>
            </a:r>
            <a:r>
              <a:rPr lang="en-US" sz="2800" dirty="0" smtClean="0"/>
              <a:t>are positive to protesters</a:t>
            </a:r>
            <a:r>
              <a:rPr lang="ru-RU" sz="2800" dirty="0" smtClean="0"/>
              <a:t>, </a:t>
            </a:r>
            <a:r>
              <a:rPr lang="ru-RU" sz="2800" dirty="0" smtClean="0"/>
              <a:t>30</a:t>
            </a:r>
            <a:r>
              <a:rPr lang="ru-RU" sz="2800" dirty="0" smtClean="0"/>
              <a:t>%</a:t>
            </a:r>
            <a:r>
              <a:rPr lang="en-US" sz="2800" dirty="0" smtClean="0"/>
              <a:t> neutral</a:t>
            </a:r>
            <a:endParaRPr lang="ru-RU" sz="2800" dirty="0" smtClean="0"/>
          </a:p>
          <a:p>
            <a:pPr lvl="1"/>
            <a:r>
              <a:rPr lang="en-US" sz="2800" dirty="0" smtClean="0"/>
              <a:t>Russia</a:t>
            </a:r>
            <a:r>
              <a:rPr lang="ru-RU" sz="2800" dirty="0" smtClean="0"/>
              <a:t> (</a:t>
            </a:r>
            <a:r>
              <a:rPr lang="en-US" sz="2800" dirty="0" smtClean="0"/>
              <a:t>late August</a:t>
            </a:r>
            <a:r>
              <a:rPr lang="ru-RU" sz="2800" dirty="0" smtClean="0"/>
              <a:t>) </a:t>
            </a:r>
            <a:r>
              <a:rPr lang="ru-RU" sz="2800" dirty="0" smtClean="0"/>
              <a:t>– 23% </a:t>
            </a:r>
            <a:r>
              <a:rPr lang="en-US" sz="2800" dirty="0" smtClean="0"/>
              <a:t>positive</a:t>
            </a:r>
            <a:r>
              <a:rPr lang="ru-RU" sz="2800" dirty="0" smtClean="0"/>
              <a:t>, </a:t>
            </a:r>
            <a:r>
              <a:rPr lang="ru-RU" sz="2800" dirty="0" smtClean="0"/>
              <a:t>45% </a:t>
            </a:r>
            <a:r>
              <a:rPr lang="en-US" sz="2800" dirty="0" smtClean="0"/>
              <a:t>neutral</a:t>
            </a:r>
            <a:endParaRPr lang="ru-RU" sz="2800" dirty="0" smtClean="0"/>
          </a:p>
          <a:p>
            <a:pPr lvl="1"/>
            <a:r>
              <a:rPr lang="en-US" sz="2800" dirty="0" smtClean="0"/>
              <a:t>Likely causes of the protests</a:t>
            </a:r>
            <a:r>
              <a:rPr lang="ru-RU" sz="2800" dirty="0" smtClean="0"/>
              <a:t> (</a:t>
            </a:r>
            <a:r>
              <a:rPr lang="en-US" sz="2800" dirty="0" smtClean="0"/>
              <a:t>Russia</a:t>
            </a:r>
            <a:r>
              <a:rPr lang="ru-RU" sz="2800" dirty="0" smtClean="0"/>
              <a:t>): </a:t>
            </a:r>
            <a:r>
              <a:rPr lang="ru-RU" sz="2800" dirty="0" smtClean="0"/>
              <a:t>41% - </a:t>
            </a:r>
            <a:r>
              <a:rPr lang="en-US" sz="2800" dirty="0"/>
              <a:t>general </a:t>
            </a:r>
            <a:r>
              <a:rPr lang="en-US" sz="2800" dirty="0" smtClean="0"/>
              <a:t>discontent </a:t>
            </a:r>
            <a:r>
              <a:rPr lang="en-US" sz="2800" dirty="0" smtClean="0"/>
              <a:t>with the situation in Russia</a:t>
            </a:r>
            <a:r>
              <a:rPr lang="ru-RU" sz="2800" dirty="0" smtClean="0"/>
              <a:t>, </a:t>
            </a:r>
            <a:r>
              <a:rPr lang="ru-RU" sz="2800" dirty="0" smtClean="0"/>
              <a:t>28% - </a:t>
            </a:r>
            <a:r>
              <a:rPr lang="en-US" sz="2800" dirty="0" smtClean="0"/>
              <a:t>discontent about denying the independent candidates the right to run</a:t>
            </a:r>
            <a:r>
              <a:rPr lang="ru-RU" sz="2800" dirty="0" smtClean="0"/>
              <a:t>, </a:t>
            </a:r>
            <a:r>
              <a:rPr lang="ru-RU" sz="2800" dirty="0" smtClean="0"/>
              <a:t>11% - </a:t>
            </a:r>
            <a:r>
              <a:rPr lang="en-US" sz="2800" dirty="0" smtClean="0"/>
              <a:t>people were paid for protesting </a:t>
            </a:r>
            <a:r>
              <a:rPr lang="en-US" sz="2800" dirty="0" smtClean="0"/>
              <a:t>on the streets</a:t>
            </a:r>
            <a:endParaRPr lang="ru-RU" sz="2800" dirty="0" smtClean="0"/>
          </a:p>
          <a:p>
            <a:pPr lvl="1"/>
            <a:r>
              <a:rPr lang="en-US" sz="2800" dirty="0" smtClean="0"/>
              <a:t>There was no meddling from the West/Even if there was meddling it was not significant for the protests </a:t>
            </a:r>
            <a:r>
              <a:rPr lang="ru-RU" sz="2800" dirty="0" smtClean="0"/>
              <a:t>(</a:t>
            </a:r>
            <a:r>
              <a:rPr lang="en-US" sz="2800" dirty="0" smtClean="0"/>
              <a:t>Russia</a:t>
            </a:r>
            <a:r>
              <a:rPr lang="ru-RU" sz="2800" dirty="0" smtClean="0"/>
              <a:t>): </a:t>
            </a:r>
            <a:r>
              <a:rPr lang="ru-RU" sz="2800" dirty="0" smtClean="0"/>
              <a:t>58%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4925"/>
            <a:ext cx="11233298" cy="930275"/>
          </a:xfrm>
        </p:spPr>
        <p:txBody>
          <a:bodyPr>
            <a:noAutofit/>
          </a:bodyPr>
          <a:lstStyle/>
          <a:p>
            <a:r>
              <a:rPr lang="ru-RU" sz="4000" dirty="0" smtClean="0"/>
              <a:t>3. </a:t>
            </a:r>
            <a:r>
              <a:rPr lang="en-US" sz="4000" dirty="0" smtClean="0"/>
              <a:t>Losing ideological superiority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884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8199" y="999926"/>
            <a:ext cx="11233299" cy="2527300"/>
          </a:xfrm>
        </p:spPr>
        <p:txBody>
          <a:bodyPr rtlCol="0">
            <a:noAutofit/>
          </a:bodyPr>
          <a:lstStyle/>
          <a:p>
            <a:r>
              <a:rPr lang="en-US" dirty="0" smtClean="0"/>
              <a:t>Divide 1: Media consumption</a:t>
            </a:r>
            <a:r>
              <a:rPr lang="ru-RU" dirty="0" smtClean="0"/>
              <a:t>:</a:t>
            </a:r>
            <a:endParaRPr lang="ru-RU" dirty="0" smtClean="0"/>
          </a:p>
          <a:p>
            <a:pPr lvl="1"/>
            <a:r>
              <a:rPr lang="en-US" sz="2800" dirty="0" smtClean="0"/>
              <a:t>National TV chains</a:t>
            </a:r>
            <a:r>
              <a:rPr lang="ru-RU" sz="2800" dirty="0" smtClean="0"/>
              <a:t>: </a:t>
            </a:r>
            <a:r>
              <a:rPr lang="ru-RU" sz="2800" dirty="0" smtClean="0"/>
              <a:t>+/=/- 18%/38%/40%</a:t>
            </a:r>
          </a:p>
          <a:p>
            <a:pPr lvl="1"/>
            <a:r>
              <a:rPr lang="en-US" sz="2800" dirty="0" smtClean="0"/>
              <a:t>Internet sources</a:t>
            </a:r>
            <a:r>
              <a:rPr lang="ru-RU" sz="2800" dirty="0" smtClean="0"/>
              <a:t>: </a:t>
            </a:r>
            <a:r>
              <a:rPr lang="ru-RU" sz="2800" dirty="0" smtClean="0"/>
              <a:t>+/=/- 40%/39%/18%</a:t>
            </a:r>
          </a:p>
          <a:p>
            <a:r>
              <a:rPr lang="en-US" dirty="0" smtClean="0"/>
              <a:t>Divide 2: Age</a:t>
            </a:r>
            <a:r>
              <a:rPr lang="ru-RU" dirty="0" smtClean="0"/>
              <a:t> (</a:t>
            </a:r>
            <a:r>
              <a:rPr lang="en-US" dirty="0" smtClean="0"/>
              <a:t>Moscow</a:t>
            </a:r>
            <a:r>
              <a:rPr lang="ru-RU" dirty="0" smtClean="0"/>
              <a:t>):</a:t>
            </a:r>
            <a:endParaRPr lang="ru-RU" dirty="0" smtClean="0"/>
          </a:p>
          <a:p>
            <a:pPr lvl="1"/>
            <a:r>
              <a:rPr lang="en-US" sz="2800" dirty="0" smtClean="0"/>
              <a:t>Awareness</a:t>
            </a:r>
            <a:r>
              <a:rPr lang="ru-RU" sz="2800" dirty="0" smtClean="0"/>
              <a:t>: </a:t>
            </a:r>
            <a:r>
              <a:rPr lang="en-US" sz="2800" dirty="0" smtClean="0"/>
              <a:t>young</a:t>
            </a:r>
            <a:r>
              <a:rPr lang="ru-RU" sz="2800" dirty="0" smtClean="0"/>
              <a:t>/</a:t>
            </a:r>
            <a:r>
              <a:rPr lang="en-US" sz="2800" dirty="0" smtClean="0"/>
              <a:t>elderly</a:t>
            </a:r>
            <a:r>
              <a:rPr lang="ru-RU" sz="2800" dirty="0" smtClean="0"/>
              <a:t> </a:t>
            </a:r>
            <a:r>
              <a:rPr lang="ru-RU" sz="2800" dirty="0" smtClean="0"/>
              <a:t>43%/25%</a:t>
            </a:r>
          </a:p>
          <a:p>
            <a:pPr lvl="1"/>
            <a:r>
              <a:rPr lang="en-US" sz="2800" dirty="0" smtClean="0"/>
              <a:t>Sympathy to protesters</a:t>
            </a:r>
            <a:r>
              <a:rPr lang="ru-RU" sz="2800" dirty="0" smtClean="0"/>
              <a:t>: </a:t>
            </a:r>
            <a:r>
              <a:rPr lang="en-US" sz="2800" dirty="0" smtClean="0"/>
              <a:t>young/elderly</a:t>
            </a:r>
            <a:r>
              <a:rPr lang="ru-RU" sz="2800" dirty="0" smtClean="0"/>
              <a:t> </a:t>
            </a:r>
            <a:r>
              <a:rPr lang="ru-RU" sz="2800" dirty="0" smtClean="0"/>
              <a:t>55%/29%</a:t>
            </a:r>
          </a:p>
          <a:p>
            <a:pPr lvl="1"/>
            <a:r>
              <a:rPr lang="en-US" sz="2800" dirty="0" smtClean="0"/>
              <a:t>Media consumption</a:t>
            </a:r>
            <a:r>
              <a:rPr lang="ru-RU" sz="2800" dirty="0" smtClean="0"/>
              <a:t>: </a:t>
            </a:r>
            <a:r>
              <a:rPr lang="ru-RU" sz="2800" dirty="0" smtClean="0"/>
              <a:t>18-39 </a:t>
            </a:r>
            <a:r>
              <a:rPr lang="en-US" sz="2800" dirty="0" err="1" smtClean="0"/>
              <a:t>yrs</a:t>
            </a:r>
            <a:r>
              <a:rPr lang="ru-RU" sz="2800" dirty="0" smtClean="0"/>
              <a:t> </a:t>
            </a:r>
            <a:r>
              <a:rPr lang="ru-RU" sz="2800" dirty="0" smtClean="0"/>
              <a:t>– </a:t>
            </a:r>
            <a:r>
              <a:rPr lang="en-US" sz="2800" dirty="0" smtClean="0"/>
              <a:t>Online </a:t>
            </a:r>
            <a:r>
              <a:rPr lang="en-US" sz="2800" dirty="0" err="1" smtClean="0"/>
              <a:t>media+blogs</a:t>
            </a:r>
            <a:r>
              <a:rPr lang="en-US" sz="2800" dirty="0" smtClean="0"/>
              <a:t>/social media</a:t>
            </a:r>
            <a:r>
              <a:rPr lang="ru-RU" sz="2800" dirty="0" smtClean="0"/>
              <a:t> </a:t>
            </a:r>
            <a:r>
              <a:rPr lang="ru-RU" sz="2800" dirty="0" smtClean="0"/>
              <a:t>(50-70%), 55+ </a:t>
            </a:r>
            <a:r>
              <a:rPr lang="en-US" sz="2800" dirty="0" err="1" smtClean="0"/>
              <a:t>yrs</a:t>
            </a:r>
            <a:r>
              <a:rPr lang="ru-RU" sz="2800" dirty="0" smtClean="0"/>
              <a:t> </a:t>
            </a:r>
            <a:r>
              <a:rPr lang="ru-RU" sz="2800" dirty="0"/>
              <a:t>–</a:t>
            </a:r>
            <a:r>
              <a:rPr lang="ru-RU" sz="2800" dirty="0" smtClean="0"/>
              <a:t> </a:t>
            </a:r>
            <a:r>
              <a:rPr lang="en-US" sz="2800" dirty="0" smtClean="0"/>
              <a:t>TV</a:t>
            </a:r>
            <a:r>
              <a:rPr lang="ru-RU" sz="2800" dirty="0" smtClean="0"/>
              <a:t> </a:t>
            </a:r>
            <a:r>
              <a:rPr lang="ru-RU" sz="2800" dirty="0" smtClean="0"/>
              <a:t>(77%)</a:t>
            </a:r>
            <a:endParaRPr lang="ru-RU" sz="2800" dirty="0"/>
          </a:p>
          <a:p>
            <a:pPr lvl="1"/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4925"/>
            <a:ext cx="11233298" cy="930275"/>
          </a:xfrm>
        </p:spPr>
        <p:txBody>
          <a:bodyPr>
            <a:noAutofit/>
          </a:bodyPr>
          <a:lstStyle/>
          <a:p>
            <a:r>
              <a:rPr lang="ru-RU" sz="4000" dirty="0" smtClean="0"/>
              <a:t>3. </a:t>
            </a:r>
            <a:r>
              <a:rPr lang="en-US" sz="4000" dirty="0" smtClean="0"/>
              <a:t>Losing ideological superiority</a:t>
            </a:r>
            <a:endParaRPr lang="ru-RU" sz="40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4838700" y="145653"/>
          <a:ext cx="6274990" cy="4413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655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theme/theme1.xml><?xml version="1.0" encoding="utf-8"?>
<a:theme xmlns:a="http://schemas.openxmlformats.org/drawingml/2006/main" name="Шаблон с абстрактным меланхоличным оформление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845_TF03460530" id="{15CAD117-A89C-408F-9ED5-932228B4E8EE}" vid="{8CE20380-6C5F-47FD-9E12-3AFDC80F9C2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абстрактным меланхоличным оформлением</Template>
  <TotalTime>941</TotalTime>
  <Words>1153</Words>
  <Application>Microsoft Office PowerPoint</Application>
  <PresentationFormat>Широкоэкранный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Шаблон с абстрактным меланхоличным оформлением</vt:lpstr>
      <vt:lpstr>Moscow Parliamentary Elections: What is Old and What is New in Russian Politics</vt:lpstr>
      <vt:lpstr>Moscow Campign-2019: Basic facts</vt:lpstr>
      <vt:lpstr>Moscow Campign-2019: First stage</vt:lpstr>
      <vt:lpstr>Moscow Campign-2019: Second stage</vt:lpstr>
      <vt:lpstr>Moscow Campign-2019: Third stage</vt:lpstr>
      <vt:lpstr>1. Technology Disrupted</vt:lpstr>
      <vt:lpstr>2. Representation crisis</vt:lpstr>
      <vt:lpstr>3. Losing ideological superiority</vt:lpstr>
      <vt:lpstr>3. Losing ideological superiority</vt:lpstr>
      <vt:lpstr>4. Two sources for the change</vt:lpstr>
      <vt:lpstr>5. Demand for a new political style</vt:lpstr>
      <vt:lpstr>6. Old political divisions are dying out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дара в XXI веке: Почему мы стали чаще делать подарки?</dc:title>
  <dc:creator>Greg Yudin</dc:creator>
  <cp:lastModifiedBy>Greg Yudin</cp:lastModifiedBy>
  <cp:revision>58</cp:revision>
  <dcterms:created xsi:type="dcterms:W3CDTF">2019-06-02T08:09:19Z</dcterms:created>
  <dcterms:modified xsi:type="dcterms:W3CDTF">2019-10-16T11:28:04Z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