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9"/>
  </p:notesMasterIdLst>
  <p:sldIdLst>
    <p:sldId id="256" r:id="rId2"/>
    <p:sldId id="283" r:id="rId3"/>
    <p:sldId id="284" r:id="rId4"/>
    <p:sldId id="285" r:id="rId5"/>
    <p:sldId id="286" r:id="rId6"/>
    <p:sldId id="287" r:id="rId7"/>
    <p:sldId id="292" r:id="rId8"/>
    <p:sldId id="288" r:id="rId9"/>
    <p:sldId id="289" r:id="rId10"/>
    <p:sldId id="290" r:id="rId11"/>
    <p:sldId id="291" r:id="rId12"/>
    <p:sldId id="293" r:id="rId13"/>
    <p:sldId id="294" r:id="rId14"/>
    <p:sldId id="295" r:id="rId15"/>
    <p:sldId id="296" r:id="rId16"/>
    <p:sldId id="297" r:id="rId17"/>
    <p:sldId id="29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10C"/>
    <a:srgbClr val="CCA560"/>
    <a:srgbClr val="E40E41"/>
    <a:srgbClr val="2C63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2405" autoAdjust="0"/>
  </p:normalViewPr>
  <p:slideViewPr>
    <p:cSldViewPr>
      <p:cViewPr varScale="1">
        <p:scale>
          <a:sx n="94" d="100"/>
          <a:sy n="94" d="100"/>
        </p:scale>
        <p:origin x="72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bakh\AppData\Local\Temp\150609_Macro_Monthly_June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bakh\Desktop\WIEN%20PRESENTATION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bakh\Desktop\WIEN%20PRESENTATION%20220615%20v%20954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bakh\Desktop\WIEN%20PRESENTATION%20220615%20v%20954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bakh\Desktop\WIEN%20PRESENTATION%20220615%20v%20954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bakh\Desktop\WIEN%20PRESENTATION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bakh\Downloads\&#1040;&#1058;%20(2)%20(1)%20(&#1040;&#1074;&#1090;&#1086;&#1089;&#1086;&#1093;&#1088;&#1072;&#1085;&#1077;&#1085;&#1085;&#1099;&#1081;)%20(3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bakh\Desktop\WIEN%20PRESENTATION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bakh\Desktop\WIEN%20PRESENTATION%20220615%20v%20954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bakh\Desktop\WIEN%20PRESENTATION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bakh\Desktop\WIEN%20PRESENTATION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bakh\Desktop\WIEN%20PRESENTATION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bakh\Desktop\WIEN%20PRESENTATION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bakh\Desktop\WIEN%20PRESENTATION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bakh\Desktop\WIEN%20PRESENTATION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353059445455318E-2"/>
          <c:y val="8.9947554705867155E-2"/>
          <c:w val="0.90588365390000847"/>
          <c:h val="0.6772521766088821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'[150609_Macro_Monthly_June.xls]page_3_b'!$B$2</c:f>
              <c:strCache>
                <c:ptCount val="1"/>
                <c:pt idx="0">
                  <c:v>Capital investment growth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25400">
              <a:noFill/>
            </a:ln>
          </c:spPr>
          <c:invertIfNegative val="0"/>
          <c:cat>
            <c:numRef>
              <c:f>'[150609_Macro_Monthly_June.xls]page_3_b'!$A$36:$A$47</c:f>
              <c:numCache>
                <c:formatCode>m/d/yyyy</c:formatCode>
                <c:ptCount val="12"/>
                <c:pt idx="0">
                  <c:v>41760</c:v>
                </c:pt>
                <c:pt idx="1">
                  <c:v>41791</c:v>
                </c:pt>
                <c:pt idx="2">
                  <c:v>41821</c:v>
                </c:pt>
                <c:pt idx="3">
                  <c:v>41852</c:v>
                </c:pt>
                <c:pt idx="4">
                  <c:v>41883</c:v>
                </c:pt>
                <c:pt idx="5">
                  <c:v>41913</c:v>
                </c:pt>
                <c:pt idx="6">
                  <c:v>41944</c:v>
                </c:pt>
                <c:pt idx="7">
                  <c:v>41974</c:v>
                </c:pt>
                <c:pt idx="8">
                  <c:v>42005</c:v>
                </c:pt>
                <c:pt idx="9">
                  <c:v>42036</c:v>
                </c:pt>
                <c:pt idx="10">
                  <c:v>42064</c:v>
                </c:pt>
                <c:pt idx="11">
                  <c:v>42095</c:v>
                </c:pt>
              </c:numCache>
            </c:numRef>
          </c:cat>
          <c:val>
            <c:numRef>
              <c:f>'[150609_Macro_Monthly_June.xls]page_3_b'!$B$36:$B$47</c:f>
              <c:numCache>
                <c:formatCode>General</c:formatCode>
                <c:ptCount val="12"/>
                <c:pt idx="0">
                  <c:v>-2.7</c:v>
                </c:pt>
                <c:pt idx="1">
                  <c:v>-0.70000000000000284</c:v>
                </c:pt>
                <c:pt idx="2">
                  <c:v>-0.90000000000000568</c:v>
                </c:pt>
                <c:pt idx="3">
                  <c:v>-1.5999999999999943</c:v>
                </c:pt>
                <c:pt idx="4">
                  <c:v>-1.9000000000000057</c:v>
                </c:pt>
                <c:pt idx="5">
                  <c:v>-0.79999999999999716</c:v>
                </c:pt>
                <c:pt idx="6">
                  <c:v>-7.8</c:v>
                </c:pt>
                <c:pt idx="7">
                  <c:v>-1.0999999999999943</c:v>
                </c:pt>
                <c:pt idx="8">
                  <c:v>-3.9</c:v>
                </c:pt>
                <c:pt idx="9">
                  <c:v>-4.3</c:v>
                </c:pt>
                <c:pt idx="10">
                  <c:v>-2.7</c:v>
                </c:pt>
                <c:pt idx="11">
                  <c:v>-4.8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0"/>
        <c:axId val="79152272"/>
        <c:axId val="79154624"/>
      </c:barChart>
      <c:catAx>
        <c:axId val="79152272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+mn-lt"/>
                <a:ea typeface="Arial Narrow"/>
                <a:cs typeface="Arial Narrow"/>
              </a:defRPr>
            </a:pPr>
            <a:endParaRPr lang="ru-RU"/>
          </a:p>
        </c:txPr>
        <c:crossAx val="79154624"/>
        <c:crosses val="autoZero"/>
        <c:auto val="0"/>
        <c:lblAlgn val="ctr"/>
        <c:lblOffset val="0"/>
        <c:tickLblSkip val="1"/>
        <c:tickMarkSkip val="1"/>
        <c:noMultiLvlLbl val="0"/>
      </c:catAx>
      <c:valAx>
        <c:axId val="79154624"/>
        <c:scaling>
          <c:orientation val="minMax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#,##0_);\(#,##0\)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ru-RU"/>
          </a:p>
        </c:txPr>
        <c:crossAx val="791522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 Narrow"/>
          <a:ea typeface="Arial Narrow"/>
          <a:cs typeface="Arial Narrow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4117782223377508E-2"/>
          <c:y val="8.9947554705867155E-2"/>
          <c:w val="0.82941295584351427"/>
          <c:h val="0.67725217660888215"/>
        </c:manualLayout>
      </c:layout>
      <c:lineChart>
        <c:grouping val="standard"/>
        <c:varyColors val="0"/>
        <c:ser>
          <c:idx val="1"/>
          <c:order val="1"/>
          <c:tx>
            <c:strRef>
              <c:f>page_7!$C$2</c:f>
              <c:strCache>
                <c:ptCount val="1"/>
                <c:pt idx="0">
                  <c:v>Brent price (LHS)</c:v>
                </c:pt>
              </c:strCache>
            </c:strRef>
          </c:tx>
          <c:spPr>
            <a:ln w="25400">
              <a:solidFill>
                <a:schemeClr val="tx2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numRef>
              <c:f>page_7!$A$411:$A$671</c:f>
              <c:numCache>
                <c:formatCode>m/d/yyyy</c:formatCode>
                <c:ptCount val="261"/>
                <c:pt idx="0">
                  <c:v>41792</c:v>
                </c:pt>
                <c:pt idx="1">
                  <c:v>41793</c:v>
                </c:pt>
                <c:pt idx="2">
                  <c:v>41794</c:v>
                </c:pt>
                <c:pt idx="3">
                  <c:v>41795</c:v>
                </c:pt>
                <c:pt idx="4">
                  <c:v>41796</c:v>
                </c:pt>
                <c:pt idx="5">
                  <c:v>41799</c:v>
                </c:pt>
                <c:pt idx="6">
                  <c:v>41800</c:v>
                </c:pt>
                <c:pt idx="7">
                  <c:v>41801</c:v>
                </c:pt>
                <c:pt idx="8">
                  <c:v>41802</c:v>
                </c:pt>
                <c:pt idx="9">
                  <c:v>41803</c:v>
                </c:pt>
                <c:pt idx="10">
                  <c:v>41806</c:v>
                </c:pt>
                <c:pt idx="11">
                  <c:v>41807</c:v>
                </c:pt>
                <c:pt idx="12">
                  <c:v>41808</c:v>
                </c:pt>
                <c:pt idx="13">
                  <c:v>41809</c:v>
                </c:pt>
                <c:pt idx="14">
                  <c:v>41810</c:v>
                </c:pt>
                <c:pt idx="15">
                  <c:v>41813</c:v>
                </c:pt>
                <c:pt idx="16">
                  <c:v>41814</c:v>
                </c:pt>
                <c:pt idx="17">
                  <c:v>41815</c:v>
                </c:pt>
                <c:pt idx="18">
                  <c:v>41816</c:v>
                </c:pt>
                <c:pt idx="19">
                  <c:v>41817</c:v>
                </c:pt>
                <c:pt idx="20">
                  <c:v>41820</c:v>
                </c:pt>
                <c:pt idx="21">
                  <c:v>41821</c:v>
                </c:pt>
                <c:pt idx="22">
                  <c:v>41822</c:v>
                </c:pt>
                <c:pt idx="23">
                  <c:v>41823</c:v>
                </c:pt>
                <c:pt idx="24">
                  <c:v>41824</c:v>
                </c:pt>
                <c:pt idx="25">
                  <c:v>41827</c:v>
                </c:pt>
                <c:pt idx="26">
                  <c:v>41828</c:v>
                </c:pt>
                <c:pt idx="27">
                  <c:v>41829</c:v>
                </c:pt>
                <c:pt idx="28">
                  <c:v>41830</c:v>
                </c:pt>
                <c:pt idx="29">
                  <c:v>41831</c:v>
                </c:pt>
                <c:pt idx="30">
                  <c:v>41834</c:v>
                </c:pt>
                <c:pt idx="31">
                  <c:v>41835</c:v>
                </c:pt>
                <c:pt idx="32">
                  <c:v>41836</c:v>
                </c:pt>
                <c:pt idx="33">
                  <c:v>41837</c:v>
                </c:pt>
                <c:pt idx="34">
                  <c:v>41838</c:v>
                </c:pt>
                <c:pt idx="35">
                  <c:v>41841</c:v>
                </c:pt>
                <c:pt idx="36">
                  <c:v>41842</c:v>
                </c:pt>
                <c:pt idx="37">
                  <c:v>41843</c:v>
                </c:pt>
                <c:pt idx="38">
                  <c:v>41844</c:v>
                </c:pt>
                <c:pt idx="39">
                  <c:v>41845</c:v>
                </c:pt>
                <c:pt idx="40">
                  <c:v>41848</c:v>
                </c:pt>
                <c:pt idx="41">
                  <c:v>41849</c:v>
                </c:pt>
                <c:pt idx="42">
                  <c:v>41850</c:v>
                </c:pt>
                <c:pt idx="43">
                  <c:v>41851</c:v>
                </c:pt>
                <c:pt idx="44">
                  <c:v>41852</c:v>
                </c:pt>
                <c:pt idx="45">
                  <c:v>41855</c:v>
                </c:pt>
                <c:pt idx="46">
                  <c:v>41856</c:v>
                </c:pt>
                <c:pt idx="47">
                  <c:v>41857</c:v>
                </c:pt>
                <c:pt idx="48">
                  <c:v>41858</c:v>
                </c:pt>
                <c:pt idx="49">
                  <c:v>41859</c:v>
                </c:pt>
                <c:pt idx="50">
                  <c:v>41862</c:v>
                </c:pt>
                <c:pt idx="51">
                  <c:v>41863</c:v>
                </c:pt>
                <c:pt idx="52">
                  <c:v>41864</c:v>
                </c:pt>
                <c:pt idx="53">
                  <c:v>41865</c:v>
                </c:pt>
                <c:pt idx="54">
                  <c:v>41866</c:v>
                </c:pt>
                <c:pt idx="55">
                  <c:v>41869</c:v>
                </c:pt>
                <c:pt idx="56">
                  <c:v>41870</c:v>
                </c:pt>
                <c:pt idx="57">
                  <c:v>41871</c:v>
                </c:pt>
                <c:pt idx="58">
                  <c:v>41872</c:v>
                </c:pt>
                <c:pt idx="59">
                  <c:v>41873</c:v>
                </c:pt>
                <c:pt idx="60">
                  <c:v>41876</c:v>
                </c:pt>
                <c:pt idx="61">
                  <c:v>41877</c:v>
                </c:pt>
                <c:pt idx="62">
                  <c:v>41878</c:v>
                </c:pt>
                <c:pt idx="63">
                  <c:v>41879</c:v>
                </c:pt>
                <c:pt idx="64">
                  <c:v>41880</c:v>
                </c:pt>
                <c:pt idx="65">
                  <c:v>41883</c:v>
                </c:pt>
                <c:pt idx="66">
                  <c:v>41884</c:v>
                </c:pt>
                <c:pt idx="67">
                  <c:v>41885</c:v>
                </c:pt>
                <c:pt idx="68">
                  <c:v>41886</c:v>
                </c:pt>
                <c:pt idx="69">
                  <c:v>41887</c:v>
                </c:pt>
                <c:pt idx="70">
                  <c:v>41890</c:v>
                </c:pt>
                <c:pt idx="71">
                  <c:v>41891</c:v>
                </c:pt>
                <c:pt idx="72">
                  <c:v>41892</c:v>
                </c:pt>
                <c:pt idx="73">
                  <c:v>41893</c:v>
                </c:pt>
                <c:pt idx="74">
                  <c:v>41894</c:v>
                </c:pt>
                <c:pt idx="75">
                  <c:v>41897</c:v>
                </c:pt>
                <c:pt idx="76">
                  <c:v>41898</c:v>
                </c:pt>
                <c:pt idx="77">
                  <c:v>41899</c:v>
                </c:pt>
                <c:pt idx="78">
                  <c:v>41900</c:v>
                </c:pt>
                <c:pt idx="79">
                  <c:v>41901</c:v>
                </c:pt>
                <c:pt idx="80">
                  <c:v>41904</c:v>
                </c:pt>
                <c:pt idx="81">
                  <c:v>41905</c:v>
                </c:pt>
                <c:pt idx="82">
                  <c:v>41906</c:v>
                </c:pt>
                <c:pt idx="83">
                  <c:v>41907</c:v>
                </c:pt>
                <c:pt idx="84">
                  <c:v>41908</c:v>
                </c:pt>
                <c:pt idx="85">
                  <c:v>41911</c:v>
                </c:pt>
                <c:pt idx="86">
                  <c:v>41912</c:v>
                </c:pt>
                <c:pt idx="87">
                  <c:v>41913</c:v>
                </c:pt>
                <c:pt idx="88">
                  <c:v>41914</c:v>
                </c:pt>
                <c:pt idx="89">
                  <c:v>41915</c:v>
                </c:pt>
                <c:pt idx="90">
                  <c:v>41918</c:v>
                </c:pt>
                <c:pt idx="91">
                  <c:v>41919</c:v>
                </c:pt>
                <c:pt idx="92">
                  <c:v>41920</c:v>
                </c:pt>
                <c:pt idx="93">
                  <c:v>41921</c:v>
                </c:pt>
                <c:pt idx="94">
                  <c:v>41922</c:v>
                </c:pt>
                <c:pt idx="95">
                  <c:v>41925</c:v>
                </c:pt>
                <c:pt idx="96">
                  <c:v>41926</c:v>
                </c:pt>
                <c:pt idx="97">
                  <c:v>41927</c:v>
                </c:pt>
                <c:pt idx="98">
                  <c:v>41928</c:v>
                </c:pt>
                <c:pt idx="99">
                  <c:v>41929</c:v>
                </c:pt>
                <c:pt idx="100">
                  <c:v>41932</c:v>
                </c:pt>
                <c:pt idx="101">
                  <c:v>41933</c:v>
                </c:pt>
                <c:pt idx="102">
                  <c:v>41934</c:v>
                </c:pt>
                <c:pt idx="103">
                  <c:v>41935</c:v>
                </c:pt>
                <c:pt idx="104">
                  <c:v>41936</c:v>
                </c:pt>
                <c:pt idx="105">
                  <c:v>41939</c:v>
                </c:pt>
                <c:pt idx="106">
                  <c:v>41940</c:v>
                </c:pt>
                <c:pt idx="107">
                  <c:v>41941</c:v>
                </c:pt>
                <c:pt idx="108">
                  <c:v>41942</c:v>
                </c:pt>
                <c:pt idx="109">
                  <c:v>41943</c:v>
                </c:pt>
                <c:pt idx="110">
                  <c:v>41946</c:v>
                </c:pt>
                <c:pt idx="111">
                  <c:v>41947</c:v>
                </c:pt>
                <c:pt idx="112">
                  <c:v>41948</c:v>
                </c:pt>
                <c:pt idx="113">
                  <c:v>41949</c:v>
                </c:pt>
                <c:pt idx="114">
                  <c:v>41950</c:v>
                </c:pt>
                <c:pt idx="115">
                  <c:v>41953</c:v>
                </c:pt>
                <c:pt idx="116">
                  <c:v>41954</c:v>
                </c:pt>
                <c:pt idx="117">
                  <c:v>41955</c:v>
                </c:pt>
                <c:pt idx="118">
                  <c:v>41956</c:v>
                </c:pt>
                <c:pt idx="119">
                  <c:v>41957</c:v>
                </c:pt>
                <c:pt idx="120">
                  <c:v>41960</c:v>
                </c:pt>
                <c:pt idx="121">
                  <c:v>41961</c:v>
                </c:pt>
                <c:pt idx="122">
                  <c:v>41962</c:v>
                </c:pt>
                <c:pt idx="123">
                  <c:v>41963</c:v>
                </c:pt>
                <c:pt idx="124">
                  <c:v>41964</c:v>
                </c:pt>
                <c:pt idx="125">
                  <c:v>41967</c:v>
                </c:pt>
                <c:pt idx="126">
                  <c:v>41968</c:v>
                </c:pt>
                <c:pt idx="127">
                  <c:v>41969</c:v>
                </c:pt>
                <c:pt idx="128">
                  <c:v>41970</c:v>
                </c:pt>
                <c:pt idx="129">
                  <c:v>41971</c:v>
                </c:pt>
                <c:pt idx="130">
                  <c:v>41974</c:v>
                </c:pt>
                <c:pt idx="131">
                  <c:v>41975</c:v>
                </c:pt>
                <c:pt idx="132">
                  <c:v>41976</c:v>
                </c:pt>
                <c:pt idx="133">
                  <c:v>41977</c:v>
                </c:pt>
                <c:pt idx="134">
                  <c:v>41978</c:v>
                </c:pt>
                <c:pt idx="135">
                  <c:v>41981</c:v>
                </c:pt>
                <c:pt idx="136">
                  <c:v>41982</c:v>
                </c:pt>
                <c:pt idx="137">
                  <c:v>41983</c:v>
                </c:pt>
                <c:pt idx="138">
                  <c:v>41984</c:v>
                </c:pt>
                <c:pt idx="139">
                  <c:v>41985</c:v>
                </c:pt>
                <c:pt idx="140">
                  <c:v>41988</c:v>
                </c:pt>
                <c:pt idx="141">
                  <c:v>41989</c:v>
                </c:pt>
                <c:pt idx="142">
                  <c:v>41990</c:v>
                </c:pt>
                <c:pt idx="143">
                  <c:v>41991</c:v>
                </c:pt>
                <c:pt idx="144">
                  <c:v>41992</c:v>
                </c:pt>
                <c:pt idx="145">
                  <c:v>41995</c:v>
                </c:pt>
                <c:pt idx="146">
                  <c:v>41996</c:v>
                </c:pt>
                <c:pt idx="147">
                  <c:v>41997</c:v>
                </c:pt>
                <c:pt idx="148">
                  <c:v>41998</c:v>
                </c:pt>
                <c:pt idx="149">
                  <c:v>41999</c:v>
                </c:pt>
                <c:pt idx="150">
                  <c:v>42002</c:v>
                </c:pt>
                <c:pt idx="151">
                  <c:v>42003</c:v>
                </c:pt>
                <c:pt idx="152">
                  <c:v>42004</c:v>
                </c:pt>
                <c:pt idx="153">
                  <c:v>42005</c:v>
                </c:pt>
                <c:pt idx="154">
                  <c:v>42006</c:v>
                </c:pt>
                <c:pt idx="155">
                  <c:v>42009</c:v>
                </c:pt>
                <c:pt idx="156">
                  <c:v>42010</c:v>
                </c:pt>
                <c:pt idx="157">
                  <c:v>42011</c:v>
                </c:pt>
                <c:pt idx="158">
                  <c:v>42012</c:v>
                </c:pt>
                <c:pt idx="159">
                  <c:v>42013</c:v>
                </c:pt>
                <c:pt idx="160">
                  <c:v>42016</c:v>
                </c:pt>
                <c:pt idx="161">
                  <c:v>42017</c:v>
                </c:pt>
                <c:pt idx="162">
                  <c:v>42018</c:v>
                </c:pt>
                <c:pt idx="163">
                  <c:v>42019</c:v>
                </c:pt>
                <c:pt idx="164">
                  <c:v>42020</c:v>
                </c:pt>
                <c:pt idx="165">
                  <c:v>42023</c:v>
                </c:pt>
                <c:pt idx="166">
                  <c:v>42024</c:v>
                </c:pt>
                <c:pt idx="167">
                  <c:v>42025</c:v>
                </c:pt>
                <c:pt idx="168">
                  <c:v>42026</c:v>
                </c:pt>
                <c:pt idx="169">
                  <c:v>42027</c:v>
                </c:pt>
                <c:pt idx="170">
                  <c:v>42030</c:v>
                </c:pt>
                <c:pt idx="171">
                  <c:v>42031</c:v>
                </c:pt>
                <c:pt idx="172">
                  <c:v>42032</c:v>
                </c:pt>
                <c:pt idx="173">
                  <c:v>42033</c:v>
                </c:pt>
                <c:pt idx="174">
                  <c:v>42034</c:v>
                </c:pt>
                <c:pt idx="175">
                  <c:v>42037</c:v>
                </c:pt>
                <c:pt idx="176">
                  <c:v>42038</c:v>
                </c:pt>
                <c:pt idx="177">
                  <c:v>42039</c:v>
                </c:pt>
                <c:pt idx="178">
                  <c:v>42040</c:v>
                </c:pt>
                <c:pt idx="179">
                  <c:v>42041</c:v>
                </c:pt>
                <c:pt idx="180">
                  <c:v>42044</c:v>
                </c:pt>
                <c:pt idx="181">
                  <c:v>42045</c:v>
                </c:pt>
                <c:pt idx="182">
                  <c:v>42046</c:v>
                </c:pt>
                <c:pt idx="183">
                  <c:v>42047</c:v>
                </c:pt>
                <c:pt idx="184">
                  <c:v>42048</c:v>
                </c:pt>
                <c:pt idx="185">
                  <c:v>42051</c:v>
                </c:pt>
                <c:pt idx="186">
                  <c:v>42052</c:v>
                </c:pt>
                <c:pt idx="187">
                  <c:v>42053</c:v>
                </c:pt>
                <c:pt idx="188">
                  <c:v>42054</c:v>
                </c:pt>
                <c:pt idx="189">
                  <c:v>42055</c:v>
                </c:pt>
                <c:pt idx="190">
                  <c:v>42058</c:v>
                </c:pt>
                <c:pt idx="191">
                  <c:v>42059</c:v>
                </c:pt>
                <c:pt idx="192">
                  <c:v>42060</c:v>
                </c:pt>
                <c:pt idx="193">
                  <c:v>42061</c:v>
                </c:pt>
                <c:pt idx="194">
                  <c:v>42062</c:v>
                </c:pt>
                <c:pt idx="195">
                  <c:v>42065</c:v>
                </c:pt>
                <c:pt idx="196">
                  <c:v>42066</c:v>
                </c:pt>
                <c:pt idx="197">
                  <c:v>42067</c:v>
                </c:pt>
                <c:pt idx="198">
                  <c:v>42068</c:v>
                </c:pt>
                <c:pt idx="199">
                  <c:v>42069</c:v>
                </c:pt>
                <c:pt idx="200">
                  <c:v>42072</c:v>
                </c:pt>
                <c:pt idx="201">
                  <c:v>42073</c:v>
                </c:pt>
                <c:pt idx="202">
                  <c:v>42074</c:v>
                </c:pt>
                <c:pt idx="203">
                  <c:v>42075</c:v>
                </c:pt>
                <c:pt idx="204">
                  <c:v>42076</c:v>
                </c:pt>
                <c:pt idx="205">
                  <c:v>42079</c:v>
                </c:pt>
                <c:pt idx="206">
                  <c:v>42080</c:v>
                </c:pt>
                <c:pt idx="207">
                  <c:v>42081</c:v>
                </c:pt>
                <c:pt idx="208">
                  <c:v>42082</c:v>
                </c:pt>
                <c:pt idx="209">
                  <c:v>42083</c:v>
                </c:pt>
                <c:pt idx="210">
                  <c:v>42086</c:v>
                </c:pt>
                <c:pt idx="211">
                  <c:v>42087</c:v>
                </c:pt>
                <c:pt idx="212">
                  <c:v>42088</c:v>
                </c:pt>
                <c:pt idx="213">
                  <c:v>42089</c:v>
                </c:pt>
                <c:pt idx="214">
                  <c:v>42090</c:v>
                </c:pt>
                <c:pt idx="215">
                  <c:v>42093</c:v>
                </c:pt>
                <c:pt idx="216">
                  <c:v>42094</c:v>
                </c:pt>
                <c:pt idx="217">
                  <c:v>42095</c:v>
                </c:pt>
                <c:pt idx="218">
                  <c:v>42096</c:v>
                </c:pt>
                <c:pt idx="219">
                  <c:v>42097</c:v>
                </c:pt>
                <c:pt idx="220">
                  <c:v>42100</c:v>
                </c:pt>
                <c:pt idx="221">
                  <c:v>42101</c:v>
                </c:pt>
                <c:pt idx="222">
                  <c:v>42102</c:v>
                </c:pt>
                <c:pt idx="223">
                  <c:v>42103</c:v>
                </c:pt>
                <c:pt idx="224">
                  <c:v>42104</c:v>
                </c:pt>
                <c:pt idx="225">
                  <c:v>42107</c:v>
                </c:pt>
                <c:pt idx="226">
                  <c:v>42108</c:v>
                </c:pt>
                <c:pt idx="227">
                  <c:v>42109</c:v>
                </c:pt>
                <c:pt idx="228">
                  <c:v>42110</c:v>
                </c:pt>
                <c:pt idx="229">
                  <c:v>42111</c:v>
                </c:pt>
                <c:pt idx="230">
                  <c:v>42114</c:v>
                </c:pt>
                <c:pt idx="231">
                  <c:v>42115</c:v>
                </c:pt>
                <c:pt idx="232">
                  <c:v>42116</c:v>
                </c:pt>
                <c:pt idx="233">
                  <c:v>42117</c:v>
                </c:pt>
                <c:pt idx="234">
                  <c:v>42118</c:v>
                </c:pt>
                <c:pt idx="235">
                  <c:v>42121</c:v>
                </c:pt>
                <c:pt idx="236">
                  <c:v>42122</c:v>
                </c:pt>
                <c:pt idx="237">
                  <c:v>42123</c:v>
                </c:pt>
                <c:pt idx="238">
                  <c:v>42124</c:v>
                </c:pt>
                <c:pt idx="239">
                  <c:v>42125</c:v>
                </c:pt>
                <c:pt idx="240">
                  <c:v>42128</c:v>
                </c:pt>
                <c:pt idx="241">
                  <c:v>42129</c:v>
                </c:pt>
                <c:pt idx="242">
                  <c:v>42130</c:v>
                </c:pt>
                <c:pt idx="243">
                  <c:v>42131</c:v>
                </c:pt>
                <c:pt idx="244">
                  <c:v>42132</c:v>
                </c:pt>
                <c:pt idx="245">
                  <c:v>42135</c:v>
                </c:pt>
                <c:pt idx="246">
                  <c:v>42136</c:v>
                </c:pt>
                <c:pt idx="247">
                  <c:v>42137</c:v>
                </c:pt>
                <c:pt idx="248">
                  <c:v>42138</c:v>
                </c:pt>
                <c:pt idx="249">
                  <c:v>42139</c:v>
                </c:pt>
                <c:pt idx="250">
                  <c:v>42142</c:v>
                </c:pt>
                <c:pt idx="251">
                  <c:v>42143</c:v>
                </c:pt>
                <c:pt idx="252">
                  <c:v>42144</c:v>
                </c:pt>
                <c:pt idx="253">
                  <c:v>42145</c:v>
                </c:pt>
                <c:pt idx="254">
                  <c:v>42146</c:v>
                </c:pt>
                <c:pt idx="255">
                  <c:v>42149</c:v>
                </c:pt>
                <c:pt idx="256">
                  <c:v>42150</c:v>
                </c:pt>
                <c:pt idx="257">
                  <c:v>42151</c:v>
                </c:pt>
                <c:pt idx="258">
                  <c:v>42152</c:v>
                </c:pt>
                <c:pt idx="259">
                  <c:v>42153</c:v>
                </c:pt>
                <c:pt idx="260">
                  <c:v>42156</c:v>
                </c:pt>
              </c:numCache>
            </c:numRef>
          </c:cat>
          <c:val>
            <c:numRef>
              <c:f>page_7!$C$411:$C$671</c:f>
              <c:numCache>
                <c:formatCode>General</c:formatCode>
                <c:ptCount val="261"/>
                <c:pt idx="0">
                  <c:v>108.83</c:v>
                </c:pt>
                <c:pt idx="1">
                  <c:v>108.82</c:v>
                </c:pt>
                <c:pt idx="2">
                  <c:v>108.4</c:v>
                </c:pt>
                <c:pt idx="3">
                  <c:v>108.79</c:v>
                </c:pt>
                <c:pt idx="4">
                  <c:v>108.61</c:v>
                </c:pt>
                <c:pt idx="5">
                  <c:v>109.99</c:v>
                </c:pt>
                <c:pt idx="6">
                  <c:v>109.52</c:v>
                </c:pt>
                <c:pt idx="7">
                  <c:v>109.95</c:v>
                </c:pt>
                <c:pt idx="8">
                  <c:v>113.02</c:v>
                </c:pt>
                <c:pt idx="9">
                  <c:v>113.41</c:v>
                </c:pt>
                <c:pt idx="10">
                  <c:v>112.94</c:v>
                </c:pt>
                <c:pt idx="11">
                  <c:v>113.45</c:v>
                </c:pt>
                <c:pt idx="12">
                  <c:v>114.26</c:v>
                </c:pt>
                <c:pt idx="13">
                  <c:v>115.06</c:v>
                </c:pt>
                <c:pt idx="14">
                  <c:v>114.81</c:v>
                </c:pt>
                <c:pt idx="15">
                  <c:v>114.12</c:v>
                </c:pt>
                <c:pt idx="16">
                  <c:v>114.46</c:v>
                </c:pt>
                <c:pt idx="17">
                  <c:v>114</c:v>
                </c:pt>
                <c:pt idx="18">
                  <c:v>113.21</c:v>
                </c:pt>
                <c:pt idx="19">
                  <c:v>113.3</c:v>
                </c:pt>
                <c:pt idx="20">
                  <c:v>112.36</c:v>
                </c:pt>
                <c:pt idx="21">
                  <c:v>112.29</c:v>
                </c:pt>
                <c:pt idx="22">
                  <c:v>111.24</c:v>
                </c:pt>
                <c:pt idx="23">
                  <c:v>111</c:v>
                </c:pt>
                <c:pt idx="24">
                  <c:v>110.64</c:v>
                </c:pt>
                <c:pt idx="25">
                  <c:v>110.24</c:v>
                </c:pt>
                <c:pt idx="26">
                  <c:v>108.94</c:v>
                </c:pt>
                <c:pt idx="27">
                  <c:v>108.28</c:v>
                </c:pt>
                <c:pt idx="28">
                  <c:v>108.67</c:v>
                </c:pt>
                <c:pt idx="29">
                  <c:v>106.66</c:v>
                </c:pt>
                <c:pt idx="30">
                  <c:v>106.98</c:v>
                </c:pt>
                <c:pt idx="31">
                  <c:v>106.02</c:v>
                </c:pt>
                <c:pt idx="32">
                  <c:v>105.85</c:v>
                </c:pt>
                <c:pt idx="33">
                  <c:v>107.89</c:v>
                </c:pt>
                <c:pt idx="34">
                  <c:v>107.24</c:v>
                </c:pt>
                <c:pt idx="35">
                  <c:v>107.68</c:v>
                </c:pt>
                <c:pt idx="36">
                  <c:v>107.33</c:v>
                </c:pt>
                <c:pt idx="37">
                  <c:v>108.03</c:v>
                </c:pt>
                <c:pt idx="38">
                  <c:v>107.07</c:v>
                </c:pt>
                <c:pt idx="39">
                  <c:v>108.39</c:v>
                </c:pt>
                <c:pt idx="40">
                  <c:v>107.57</c:v>
                </c:pt>
                <c:pt idx="41">
                  <c:v>107.72</c:v>
                </c:pt>
                <c:pt idx="42">
                  <c:v>106.51</c:v>
                </c:pt>
                <c:pt idx="43">
                  <c:v>106.02</c:v>
                </c:pt>
                <c:pt idx="44">
                  <c:v>104.84</c:v>
                </c:pt>
                <c:pt idx="45">
                  <c:v>105.41</c:v>
                </c:pt>
                <c:pt idx="46">
                  <c:v>104.61</c:v>
                </c:pt>
                <c:pt idx="47">
                  <c:v>104.59</c:v>
                </c:pt>
                <c:pt idx="48">
                  <c:v>105.44</c:v>
                </c:pt>
                <c:pt idx="49">
                  <c:v>105.02</c:v>
                </c:pt>
                <c:pt idx="50">
                  <c:v>104.68</c:v>
                </c:pt>
                <c:pt idx="51">
                  <c:v>103.02</c:v>
                </c:pt>
                <c:pt idx="52">
                  <c:v>104.28</c:v>
                </c:pt>
                <c:pt idx="53">
                  <c:v>102.01</c:v>
                </c:pt>
                <c:pt idx="54">
                  <c:v>103.53</c:v>
                </c:pt>
                <c:pt idx="55">
                  <c:v>101.6</c:v>
                </c:pt>
                <c:pt idx="56">
                  <c:v>101.56</c:v>
                </c:pt>
                <c:pt idx="57">
                  <c:v>102.28</c:v>
                </c:pt>
                <c:pt idx="58">
                  <c:v>102.63</c:v>
                </c:pt>
                <c:pt idx="59">
                  <c:v>102.29</c:v>
                </c:pt>
                <c:pt idx="60">
                  <c:v>102.65</c:v>
                </c:pt>
                <c:pt idx="61">
                  <c:v>102.5</c:v>
                </c:pt>
                <c:pt idx="62">
                  <c:v>102.72</c:v>
                </c:pt>
                <c:pt idx="63">
                  <c:v>102.46</c:v>
                </c:pt>
                <c:pt idx="64">
                  <c:v>103.19</c:v>
                </c:pt>
                <c:pt idx="65">
                  <c:v>102.79</c:v>
                </c:pt>
                <c:pt idx="66">
                  <c:v>100.34</c:v>
                </c:pt>
                <c:pt idx="67">
                  <c:v>102.77</c:v>
                </c:pt>
                <c:pt idx="68">
                  <c:v>101.83</c:v>
                </c:pt>
                <c:pt idx="69">
                  <c:v>100.82</c:v>
                </c:pt>
                <c:pt idx="70">
                  <c:v>100.2</c:v>
                </c:pt>
                <c:pt idx="71">
                  <c:v>99.16</c:v>
                </c:pt>
                <c:pt idx="72">
                  <c:v>98.04</c:v>
                </c:pt>
                <c:pt idx="73">
                  <c:v>98.08</c:v>
                </c:pt>
                <c:pt idx="74">
                  <c:v>97.11</c:v>
                </c:pt>
                <c:pt idx="75">
                  <c:v>96.65</c:v>
                </c:pt>
                <c:pt idx="76">
                  <c:v>99.05</c:v>
                </c:pt>
                <c:pt idx="77">
                  <c:v>98.97</c:v>
                </c:pt>
                <c:pt idx="78">
                  <c:v>97.7</c:v>
                </c:pt>
                <c:pt idx="79">
                  <c:v>98.39</c:v>
                </c:pt>
                <c:pt idx="80">
                  <c:v>96.97</c:v>
                </c:pt>
                <c:pt idx="81">
                  <c:v>96.85</c:v>
                </c:pt>
                <c:pt idx="82">
                  <c:v>96.95</c:v>
                </c:pt>
                <c:pt idx="83">
                  <c:v>97</c:v>
                </c:pt>
                <c:pt idx="84">
                  <c:v>97</c:v>
                </c:pt>
                <c:pt idx="85">
                  <c:v>97.2</c:v>
                </c:pt>
                <c:pt idx="86">
                  <c:v>94.67</c:v>
                </c:pt>
                <c:pt idx="87">
                  <c:v>94.16</c:v>
                </c:pt>
                <c:pt idx="88">
                  <c:v>93.42</c:v>
                </c:pt>
                <c:pt idx="89">
                  <c:v>92.31</c:v>
                </c:pt>
                <c:pt idx="90">
                  <c:v>92.79</c:v>
                </c:pt>
                <c:pt idx="91">
                  <c:v>92.11</c:v>
                </c:pt>
                <c:pt idx="92">
                  <c:v>91.38</c:v>
                </c:pt>
                <c:pt idx="93">
                  <c:v>90.05</c:v>
                </c:pt>
                <c:pt idx="94">
                  <c:v>90.21</c:v>
                </c:pt>
                <c:pt idx="95">
                  <c:v>88.89</c:v>
                </c:pt>
                <c:pt idx="96">
                  <c:v>85.04</c:v>
                </c:pt>
                <c:pt idx="97">
                  <c:v>83.78</c:v>
                </c:pt>
                <c:pt idx="98">
                  <c:v>84.47</c:v>
                </c:pt>
                <c:pt idx="99">
                  <c:v>86.16</c:v>
                </c:pt>
                <c:pt idx="100">
                  <c:v>85.4</c:v>
                </c:pt>
                <c:pt idx="101">
                  <c:v>86.22</c:v>
                </c:pt>
                <c:pt idx="102">
                  <c:v>84.71</c:v>
                </c:pt>
                <c:pt idx="103">
                  <c:v>86.83</c:v>
                </c:pt>
                <c:pt idx="104">
                  <c:v>86.13</c:v>
                </c:pt>
                <c:pt idx="105">
                  <c:v>85.83</c:v>
                </c:pt>
                <c:pt idx="106">
                  <c:v>86.03</c:v>
                </c:pt>
                <c:pt idx="107">
                  <c:v>87.12</c:v>
                </c:pt>
                <c:pt idx="108">
                  <c:v>86.24</c:v>
                </c:pt>
                <c:pt idx="109">
                  <c:v>85.86</c:v>
                </c:pt>
                <c:pt idx="110">
                  <c:v>84.78</c:v>
                </c:pt>
                <c:pt idx="111">
                  <c:v>82.82</c:v>
                </c:pt>
                <c:pt idx="112">
                  <c:v>82.95</c:v>
                </c:pt>
                <c:pt idx="113">
                  <c:v>82.86</c:v>
                </c:pt>
                <c:pt idx="114">
                  <c:v>83.39</c:v>
                </c:pt>
                <c:pt idx="115">
                  <c:v>82.34</c:v>
                </c:pt>
                <c:pt idx="116">
                  <c:v>81.67</c:v>
                </c:pt>
                <c:pt idx="117">
                  <c:v>80.38</c:v>
                </c:pt>
                <c:pt idx="118">
                  <c:v>77.92</c:v>
                </c:pt>
                <c:pt idx="119">
                  <c:v>79.41</c:v>
                </c:pt>
                <c:pt idx="120">
                  <c:v>79.31</c:v>
                </c:pt>
                <c:pt idx="121">
                  <c:v>78.47</c:v>
                </c:pt>
                <c:pt idx="122">
                  <c:v>78.099999999999994</c:v>
                </c:pt>
                <c:pt idx="123">
                  <c:v>79.33</c:v>
                </c:pt>
                <c:pt idx="124">
                  <c:v>80.36</c:v>
                </c:pt>
                <c:pt idx="125">
                  <c:v>79.680000000000007</c:v>
                </c:pt>
                <c:pt idx="126">
                  <c:v>78.33</c:v>
                </c:pt>
                <c:pt idx="127">
                  <c:v>77.75</c:v>
                </c:pt>
                <c:pt idx="128">
                  <c:v>72.58</c:v>
                </c:pt>
                <c:pt idx="129">
                  <c:v>70.150000000000006</c:v>
                </c:pt>
                <c:pt idx="130">
                  <c:v>72.540000000000006</c:v>
                </c:pt>
                <c:pt idx="131">
                  <c:v>70.540000000000006</c:v>
                </c:pt>
                <c:pt idx="132">
                  <c:v>69.92</c:v>
                </c:pt>
                <c:pt idx="133">
                  <c:v>69.64</c:v>
                </c:pt>
                <c:pt idx="134">
                  <c:v>69.069999999999993</c:v>
                </c:pt>
                <c:pt idx="135">
                  <c:v>66.19</c:v>
                </c:pt>
                <c:pt idx="136">
                  <c:v>66.84</c:v>
                </c:pt>
                <c:pt idx="137">
                  <c:v>64.239999999999995</c:v>
                </c:pt>
                <c:pt idx="138">
                  <c:v>63.68</c:v>
                </c:pt>
                <c:pt idx="139">
                  <c:v>61.85</c:v>
                </c:pt>
                <c:pt idx="140">
                  <c:v>61.06</c:v>
                </c:pt>
                <c:pt idx="141">
                  <c:v>59.86</c:v>
                </c:pt>
                <c:pt idx="142">
                  <c:v>61.18</c:v>
                </c:pt>
                <c:pt idx="143">
                  <c:v>59.27</c:v>
                </c:pt>
                <c:pt idx="144">
                  <c:v>61.38</c:v>
                </c:pt>
                <c:pt idx="145">
                  <c:v>60.11</c:v>
                </c:pt>
                <c:pt idx="146">
                  <c:v>61.69</c:v>
                </c:pt>
                <c:pt idx="147">
                  <c:v>60.24</c:v>
                </c:pt>
                <c:pt idx="149">
                  <c:v>59.45</c:v>
                </c:pt>
                <c:pt idx="150">
                  <c:v>57.88</c:v>
                </c:pt>
                <c:pt idx="151">
                  <c:v>57.9</c:v>
                </c:pt>
                <c:pt idx="152">
                  <c:v>57.33</c:v>
                </c:pt>
                <c:pt idx="153">
                  <c:v>56.42</c:v>
                </c:pt>
                <c:pt idx="155">
                  <c:v>53.11</c:v>
                </c:pt>
                <c:pt idx="156">
                  <c:v>51.1</c:v>
                </c:pt>
                <c:pt idx="157">
                  <c:v>51.15</c:v>
                </c:pt>
                <c:pt idx="158">
                  <c:v>50.96</c:v>
                </c:pt>
                <c:pt idx="159">
                  <c:v>50.11</c:v>
                </c:pt>
                <c:pt idx="160">
                  <c:v>47.43</c:v>
                </c:pt>
                <c:pt idx="161">
                  <c:v>46.59</c:v>
                </c:pt>
                <c:pt idx="162">
                  <c:v>48.69</c:v>
                </c:pt>
                <c:pt idx="163">
                  <c:v>47.67</c:v>
                </c:pt>
                <c:pt idx="164">
                  <c:v>50.17</c:v>
                </c:pt>
                <c:pt idx="165">
                  <c:v>48.84</c:v>
                </c:pt>
                <c:pt idx="166">
                  <c:v>47.99</c:v>
                </c:pt>
                <c:pt idx="167">
                  <c:v>49.03</c:v>
                </c:pt>
                <c:pt idx="168">
                  <c:v>48.52</c:v>
                </c:pt>
                <c:pt idx="169">
                  <c:v>48.79</c:v>
                </c:pt>
                <c:pt idx="170">
                  <c:v>48.16</c:v>
                </c:pt>
                <c:pt idx="171">
                  <c:v>49.6</c:v>
                </c:pt>
                <c:pt idx="172">
                  <c:v>48.47</c:v>
                </c:pt>
                <c:pt idx="173">
                  <c:v>49.13</c:v>
                </c:pt>
                <c:pt idx="174">
                  <c:v>52.99</c:v>
                </c:pt>
                <c:pt idx="175">
                  <c:v>54.75</c:v>
                </c:pt>
                <c:pt idx="176">
                  <c:v>57.91</c:v>
                </c:pt>
                <c:pt idx="177">
                  <c:v>54.16</c:v>
                </c:pt>
                <c:pt idx="178">
                  <c:v>56.57</c:v>
                </c:pt>
                <c:pt idx="179">
                  <c:v>57.8</c:v>
                </c:pt>
                <c:pt idx="180">
                  <c:v>58.34</c:v>
                </c:pt>
                <c:pt idx="181">
                  <c:v>56.43</c:v>
                </c:pt>
                <c:pt idx="182">
                  <c:v>54.66</c:v>
                </c:pt>
                <c:pt idx="183">
                  <c:v>57.05</c:v>
                </c:pt>
                <c:pt idx="184">
                  <c:v>61.52</c:v>
                </c:pt>
                <c:pt idx="185">
                  <c:v>61.4</c:v>
                </c:pt>
                <c:pt idx="186">
                  <c:v>62.53</c:v>
                </c:pt>
                <c:pt idx="187">
                  <c:v>60.53</c:v>
                </c:pt>
                <c:pt idx="188">
                  <c:v>60.21</c:v>
                </c:pt>
                <c:pt idx="189">
                  <c:v>60.22</c:v>
                </c:pt>
                <c:pt idx="190">
                  <c:v>58.9</c:v>
                </c:pt>
                <c:pt idx="191">
                  <c:v>58.66</c:v>
                </c:pt>
                <c:pt idx="192">
                  <c:v>61.63</c:v>
                </c:pt>
                <c:pt idx="193">
                  <c:v>60.05</c:v>
                </c:pt>
                <c:pt idx="194">
                  <c:v>62.58</c:v>
                </c:pt>
                <c:pt idx="195">
                  <c:v>59.54</c:v>
                </c:pt>
                <c:pt idx="196">
                  <c:v>61.02</c:v>
                </c:pt>
                <c:pt idx="197">
                  <c:v>60.55</c:v>
                </c:pt>
                <c:pt idx="198">
                  <c:v>60.48</c:v>
                </c:pt>
                <c:pt idx="199">
                  <c:v>59.73</c:v>
                </c:pt>
                <c:pt idx="200">
                  <c:v>58.53</c:v>
                </c:pt>
                <c:pt idx="201">
                  <c:v>56.39</c:v>
                </c:pt>
                <c:pt idx="202">
                  <c:v>57.54</c:v>
                </c:pt>
                <c:pt idx="203">
                  <c:v>57.08</c:v>
                </c:pt>
                <c:pt idx="204">
                  <c:v>54.67</c:v>
                </c:pt>
                <c:pt idx="205">
                  <c:v>53.44</c:v>
                </c:pt>
                <c:pt idx="206">
                  <c:v>53.51</c:v>
                </c:pt>
                <c:pt idx="207">
                  <c:v>55.91</c:v>
                </c:pt>
                <c:pt idx="208">
                  <c:v>54.43</c:v>
                </c:pt>
                <c:pt idx="209">
                  <c:v>55.32</c:v>
                </c:pt>
                <c:pt idx="210">
                  <c:v>55.92</c:v>
                </c:pt>
                <c:pt idx="211">
                  <c:v>55.11</c:v>
                </c:pt>
                <c:pt idx="212">
                  <c:v>56.48</c:v>
                </c:pt>
                <c:pt idx="213">
                  <c:v>59.19</c:v>
                </c:pt>
                <c:pt idx="214">
                  <c:v>56.41</c:v>
                </c:pt>
                <c:pt idx="215">
                  <c:v>56.29</c:v>
                </c:pt>
                <c:pt idx="216">
                  <c:v>55.11</c:v>
                </c:pt>
                <c:pt idx="217">
                  <c:v>57.1</c:v>
                </c:pt>
                <c:pt idx="218">
                  <c:v>54.95</c:v>
                </c:pt>
                <c:pt idx="220">
                  <c:v>58.12</c:v>
                </c:pt>
                <c:pt idx="221">
                  <c:v>59.1</c:v>
                </c:pt>
                <c:pt idx="222">
                  <c:v>55.55</c:v>
                </c:pt>
                <c:pt idx="223">
                  <c:v>56.57</c:v>
                </c:pt>
                <c:pt idx="224">
                  <c:v>57.87</c:v>
                </c:pt>
                <c:pt idx="225">
                  <c:v>57.93</c:v>
                </c:pt>
                <c:pt idx="226">
                  <c:v>58.43</c:v>
                </c:pt>
                <c:pt idx="227">
                  <c:v>60.32</c:v>
                </c:pt>
                <c:pt idx="228">
                  <c:v>63.98</c:v>
                </c:pt>
                <c:pt idx="229">
                  <c:v>63.45</c:v>
                </c:pt>
                <c:pt idx="230">
                  <c:v>63.45</c:v>
                </c:pt>
                <c:pt idx="231">
                  <c:v>62.08</c:v>
                </c:pt>
                <c:pt idx="232">
                  <c:v>62.73</c:v>
                </c:pt>
                <c:pt idx="233">
                  <c:v>64.849999999999994</c:v>
                </c:pt>
                <c:pt idx="234">
                  <c:v>65.28</c:v>
                </c:pt>
                <c:pt idx="235">
                  <c:v>64.83</c:v>
                </c:pt>
                <c:pt idx="236">
                  <c:v>64.64</c:v>
                </c:pt>
                <c:pt idx="237">
                  <c:v>65.84</c:v>
                </c:pt>
                <c:pt idx="238">
                  <c:v>66.78</c:v>
                </c:pt>
                <c:pt idx="239">
                  <c:v>66.459999999999994</c:v>
                </c:pt>
                <c:pt idx="240">
                  <c:v>66.45</c:v>
                </c:pt>
                <c:pt idx="241">
                  <c:v>67.52</c:v>
                </c:pt>
                <c:pt idx="242">
                  <c:v>67.77</c:v>
                </c:pt>
                <c:pt idx="243">
                  <c:v>65.540000000000006</c:v>
                </c:pt>
                <c:pt idx="244">
                  <c:v>65.39</c:v>
                </c:pt>
                <c:pt idx="245">
                  <c:v>64.91</c:v>
                </c:pt>
                <c:pt idx="246">
                  <c:v>66.86</c:v>
                </c:pt>
                <c:pt idx="247">
                  <c:v>66.81</c:v>
                </c:pt>
                <c:pt idx="248">
                  <c:v>66.59</c:v>
                </c:pt>
                <c:pt idx="249">
                  <c:v>66.81</c:v>
                </c:pt>
                <c:pt idx="250">
                  <c:v>66.27</c:v>
                </c:pt>
                <c:pt idx="251">
                  <c:v>64.02</c:v>
                </c:pt>
                <c:pt idx="252">
                  <c:v>65.03</c:v>
                </c:pt>
                <c:pt idx="253">
                  <c:v>66.540000000000006</c:v>
                </c:pt>
                <c:pt idx="254">
                  <c:v>65.37</c:v>
                </c:pt>
                <c:pt idx="255">
                  <c:v>65.52</c:v>
                </c:pt>
                <c:pt idx="256">
                  <c:v>63.72</c:v>
                </c:pt>
                <c:pt idx="257">
                  <c:v>62.06</c:v>
                </c:pt>
                <c:pt idx="258">
                  <c:v>62.58</c:v>
                </c:pt>
                <c:pt idx="259">
                  <c:v>65.56</c:v>
                </c:pt>
                <c:pt idx="260">
                  <c:v>64.98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334816"/>
        <c:axId val="153337168"/>
      </c:lineChart>
      <c:lineChart>
        <c:grouping val="standard"/>
        <c:varyColors val="0"/>
        <c:ser>
          <c:idx val="0"/>
          <c:order val="0"/>
          <c:tx>
            <c:strRef>
              <c:f>page_7!$B$2</c:f>
              <c:strCache>
                <c:ptCount val="1"/>
                <c:pt idx="0">
                  <c:v>Ruble exchange rate (RHS, inverted)</c:v>
                </c:pt>
              </c:strCache>
            </c:strRef>
          </c:tx>
          <c:spPr>
            <a:ln w="25400">
              <a:solidFill>
                <a:schemeClr val="accent1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numRef>
              <c:f>page_7!$A$411:$A$671</c:f>
              <c:numCache>
                <c:formatCode>m/d/yyyy</c:formatCode>
                <c:ptCount val="261"/>
                <c:pt idx="0">
                  <c:v>41792</c:v>
                </c:pt>
                <c:pt idx="1">
                  <c:v>41793</c:v>
                </c:pt>
                <c:pt idx="2">
                  <c:v>41794</c:v>
                </c:pt>
                <c:pt idx="3">
                  <c:v>41795</c:v>
                </c:pt>
                <c:pt idx="4">
                  <c:v>41796</c:v>
                </c:pt>
                <c:pt idx="5">
                  <c:v>41799</c:v>
                </c:pt>
                <c:pt idx="6">
                  <c:v>41800</c:v>
                </c:pt>
                <c:pt idx="7">
                  <c:v>41801</c:v>
                </c:pt>
                <c:pt idx="8">
                  <c:v>41802</c:v>
                </c:pt>
                <c:pt idx="9">
                  <c:v>41803</c:v>
                </c:pt>
                <c:pt idx="10">
                  <c:v>41806</c:v>
                </c:pt>
                <c:pt idx="11">
                  <c:v>41807</c:v>
                </c:pt>
                <c:pt idx="12">
                  <c:v>41808</c:v>
                </c:pt>
                <c:pt idx="13">
                  <c:v>41809</c:v>
                </c:pt>
                <c:pt idx="14">
                  <c:v>41810</c:v>
                </c:pt>
                <c:pt idx="15">
                  <c:v>41813</c:v>
                </c:pt>
                <c:pt idx="16">
                  <c:v>41814</c:v>
                </c:pt>
                <c:pt idx="17">
                  <c:v>41815</c:v>
                </c:pt>
                <c:pt idx="18">
                  <c:v>41816</c:v>
                </c:pt>
                <c:pt idx="19">
                  <c:v>41817</c:v>
                </c:pt>
                <c:pt idx="20">
                  <c:v>41820</c:v>
                </c:pt>
                <c:pt idx="21">
                  <c:v>41821</c:v>
                </c:pt>
                <c:pt idx="22">
                  <c:v>41822</c:v>
                </c:pt>
                <c:pt idx="23">
                  <c:v>41823</c:v>
                </c:pt>
                <c:pt idx="24">
                  <c:v>41824</c:v>
                </c:pt>
                <c:pt idx="25">
                  <c:v>41827</c:v>
                </c:pt>
                <c:pt idx="26">
                  <c:v>41828</c:v>
                </c:pt>
                <c:pt idx="27">
                  <c:v>41829</c:v>
                </c:pt>
                <c:pt idx="28">
                  <c:v>41830</c:v>
                </c:pt>
                <c:pt idx="29">
                  <c:v>41831</c:v>
                </c:pt>
                <c:pt idx="30">
                  <c:v>41834</c:v>
                </c:pt>
                <c:pt idx="31">
                  <c:v>41835</c:v>
                </c:pt>
                <c:pt idx="32">
                  <c:v>41836</c:v>
                </c:pt>
                <c:pt idx="33">
                  <c:v>41837</c:v>
                </c:pt>
                <c:pt idx="34">
                  <c:v>41838</c:v>
                </c:pt>
                <c:pt idx="35">
                  <c:v>41841</c:v>
                </c:pt>
                <c:pt idx="36">
                  <c:v>41842</c:v>
                </c:pt>
                <c:pt idx="37">
                  <c:v>41843</c:v>
                </c:pt>
                <c:pt idx="38">
                  <c:v>41844</c:v>
                </c:pt>
                <c:pt idx="39">
                  <c:v>41845</c:v>
                </c:pt>
                <c:pt idx="40">
                  <c:v>41848</c:v>
                </c:pt>
                <c:pt idx="41">
                  <c:v>41849</c:v>
                </c:pt>
                <c:pt idx="42">
                  <c:v>41850</c:v>
                </c:pt>
                <c:pt idx="43">
                  <c:v>41851</c:v>
                </c:pt>
                <c:pt idx="44">
                  <c:v>41852</c:v>
                </c:pt>
                <c:pt idx="45">
                  <c:v>41855</c:v>
                </c:pt>
                <c:pt idx="46">
                  <c:v>41856</c:v>
                </c:pt>
                <c:pt idx="47">
                  <c:v>41857</c:v>
                </c:pt>
                <c:pt idx="48">
                  <c:v>41858</c:v>
                </c:pt>
                <c:pt idx="49">
                  <c:v>41859</c:v>
                </c:pt>
                <c:pt idx="50">
                  <c:v>41862</c:v>
                </c:pt>
                <c:pt idx="51">
                  <c:v>41863</c:v>
                </c:pt>
                <c:pt idx="52">
                  <c:v>41864</c:v>
                </c:pt>
                <c:pt idx="53">
                  <c:v>41865</c:v>
                </c:pt>
                <c:pt idx="54">
                  <c:v>41866</c:v>
                </c:pt>
                <c:pt idx="55">
                  <c:v>41869</c:v>
                </c:pt>
                <c:pt idx="56">
                  <c:v>41870</c:v>
                </c:pt>
                <c:pt idx="57">
                  <c:v>41871</c:v>
                </c:pt>
                <c:pt idx="58">
                  <c:v>41872</c:v>
                </c:pt>
                <c:pt idx="59">
                  <c:v>41873</c:v>
                </c:pt>
                <c:pt idx="60">
                  <c:v>41876</c:v>
                </c:pt>
                <c:pt idx="61">
                  <c:v>41877</c:v>
                </c:pt>
                <c:pt idx="62">
                  <c:v>41878</c:v>
                </c:pt>
                <c:pt idx="63">
                  <c:v>41879</c:v>
                </c:pt>
                <c:pt idx="64">
                  <c:v>41880</c:v>
                </c:pt>
                <c:pt idx="65">
                  <c:v>41883</c:v>
                </c:pt>
                <c:pt idx="66">
                  <c:v>41884</c:v>
                </c:pt>
                <c:pt idx="67">
                  <c:v>41885</c:v>
                </c:pt>
                <c:pt idx="68">
                  <c:v>41886</c:v>
                </c:pt>
                <c:pt idx="69">
                  <c:v>41887</c:v>
                </c:pt>
                <c:pt idx="70">
                  <c:v>41890</c:v>
                </c:pt>
                <c:pt idx="71">
                  <c:v>41891</c:v>
                </c:pt>
                <c:pt idx="72">
                  <c:v>41892</c:v>
                </c:pt>
                <c:pt idx="73">
                  <c:v>41893</c:v>
                </c:pt>
                <c:pt idx="74">
                  <c:v>41894</c:v>
                </c:pt>
                <c:pt idx="75">
                  <c:v>41897</c:v>
                </c:pt>
                <c:pt idx="76">
                  <c:v>41898</c:v>
                </c:pt>
                <c:pt idx="77">
                  <c:v>41899</c:v>
                </c:pt>
                <c:pt idx="78">
                  <c:v>41900</c:v>
                </c:pt>
                <c:pt idx="79">
                  <c:v>41901</c:v>
                </c:pt>
                <c:pt idx="80">
                  <c:v>41904</c:v>
                </c:pt>
                <c:pt idx="81">
                  <c:v>41905</c:v>
                </c:pt>
                <c:pt idx="82">
                  <c:v>41906</c:v>
                </c:pt>
                <c:pt idx="83">
                  <c:v>41907</c:v>
                </c:pt>
                <c:pt idx="84">
                  <c:v>41908</c:v>
                </c:pt>
                <c:pt idx="85">
                  <c:v>41911</c:v>
                </c:pt>
                <c:pt idx="86">
                  <c:v>41912</c:v>
                </c:pt>
                <c:pt idx="87">
                  <c:v>41913</c:v>
                </c:pt>
                <c:pt idx="88">
                  <c:v>41914</c:v>
                </c:pt>
                <c:pt idx="89">
                  <c:v>41915</c:v>
                </c:pt>
                <c:pt idx="90">
                  <c:v>41918</c:v>
                </c:pt>
                <c:pt idx="91">
                  <c:v>41919</c:v>
                </c:pt>
                <c:pt idx="92">
                  <c:v>41920</c:v>
                </c:pt>
                <c:pt idx="93">
                  <c:v>41921</c:v>
                </c:pt>
                <c:pt idx="94">
                  <c:v>41922</c:v>
                </c:pt>
                <c:pt idx="95">
                  <c:v>41925</c:v>
                </c:pt>
                <c:pt idx="96">
                  <c:v>41926</c:v>
                </c:pt>
                <c:pt idx="97">
                  <c:v>41927</c:v>
                </c:pt>
                <c:pt idx="98">
                  <c:v>41928</c:v>
                </c:pt>
                <c:pt idx="99">
                  <c:v>41929</c:v>
                </c:pt>
                <c:pt idx="100">
                  <c:v>41932</c:v>
                </c:pt>
                <c:pt idx="101">
                  <c:v>41933</c:v>
                </c:pt>
                <c:pt idx="102">
                  <c:v>41934</c:v>
                </c:pt>
                <c:pt idx="103">
                  <c:v>41935</c:v>
                </c:pt>
                <c:pt idx="104">
                  <c:v>41936</c:v>
                </c:pt>
                <c:pt idx="105">
                  <c:v>41939</c:v>
                </c:pt>
                <c:pt idx="106">
                  <c:v>41940</c:v>
                </c:pt>
                <c:pt idx="107">
                  <c:v>41941</c:v>
                </c:pt>
                <c:pt idx="108">
                  <c:v>41942</c:v>
                </c:pt>
                <c:pt idx="109">
                  <c:v>41943</c:v>
                </c:pt>
                <c:pt idx="110">
                  <c:v>41946</c:v>
                </c:pt>
                <c:pt idx="111">
                  <c:v>41947</c:v>
                </c:pt>
                <c:pt idx="112">
                  <c:v>41948</c:v>
                </c:pt>
                <c:pt idx="113">
                  <c:v>41949</c:v>
                </c:pt>
                <c:pt idx="114">
                  <c:v>41950</c:v>
                </c:pt>
                <c:pt idx="115">
                  <c:v>41953</c:v>
                </c:pt>
                <c:pt idx="116">
                  <c:v>41954</c:v>
                </c:pt>
                <c:pt idx="117">
                  <c:v>41955</c:v>
                </c:pt>
                <c:pt idx="118">
                  <c:v>41956</c:v>
                </c:pt>
                <c:pt idx="119">
                  <c:v>41957</c:v>
                </c:pt>
                <c:pt idx="120">
                  <c:v>41960</c:v>
                </c:pt>
                <c:pt idx="121">
                  <c:v>41961</c:v>
                </c:pt>
                <c:pt idx="122">
                  <c:v>41962</c:v>
                </c:pt>
                <c:pt idx="123">
                  <c:v>41963</c:v>
                </c:pt>
                <c:pt idx="124">
                  <c:v>41964</c:v>
                </c:pt>
                <c:pt idx="125">
                  <c:v>41967</c:v>
                </c:pt>
                <c:pt idx="126">
                  <c:v>41968</c:v>
                </c:pt>
                <c:pt idx="127">
                  <c:v>41969</c:v>
                </c:pt>
                <c:pt idx="128">
                  <c:v>41970</c:v>
                </c:pt>
                <c:pt idx="129">
                  <c:v>41971</c:v>
                </c:pt>
                <c:pt idx="130">
                  <c:v>41974</c:v>
                </c:pt>
                <c:pt idx="131">
                  <c:v>41975</c:v>
                </c:pt>
                <c:pt idx="132">
                  <c:v>41976</c:v>
                </c:pt>
                <c:pt idx="133">
                  <c:v>41977</c:v>
                </c:pt>
                <c:pt idx="134">
                  <c:v>41978</c:v>
                </c:pt>
                <c:pt idx="135">
                  <c:v>41981</c:v>
                </c:pt>
                <c:pt idx="136">
                  <c:v>41982</c:v>
                </c:pt>
                <c:pt idx="137">
                  <c:v>41983</c:v>
                </c:pt>
                <c:pt idx="138">
                  <c:v>41984</c:v>
                </c:pt>
                <c:pt idx="139">
                  <c:v>41985</c:v>
                </c:pt>
                <c:pt idx="140">
                  <c:v>41988</c:v>
                </c:pt>
                <c:pt idx="141">
                  <c:v>41989</c:v>
                </c:pt>
                <c:pt idx="142">
                  <c:v>41990</c:v>
                </c:pt>
                <c:pt idx="143">
                  <c:v>41991</c:v>
                </c:pt>
                <c:pt idx="144">
                  <c:v>41992</c:v>
                </c:pt>
                <c:pt idx="145">
                  <c:v>41995</c:v>
                </c:pt>
                <c:pt idx="146">
                  <c:v>41996</c:v>
                </c:pt>
                <c:pt idx="147">
                  <c:v>41997</c:v>
                </c:pt>
                <c:pt idx="148">
                  <c:v>41998</c:v>
                </c:pt>
                <c:pt idx="149">
                  <c:v>41999</c:v>
                </c:pt>
                <c:pt idx="150">
                  <c:v>42002</c:v>
                </c:pt>
                <c:pt idx="151">
                  <c:v>42003</c:v>
                </c:pt>
                <c:pt idx="152">
                  <c:v>42004</c:v>
                </c:pt>
                <c:pt idx="153">
                  <c:v>42005</c:v>
                </c:pt>
                <c:pt idx="154">
                  <c:v>42006</c:v>
                </c:pt>
                <c:pt idx="155">
                  <c:v>42009</c:v>
                </c:pt>
                <c:pt idx="156">
                  <c:v>42010</c:v>
                </c:pt>
                <c:pt idx="157">
                  <c:v>42011</c:v>
                </c:pt>
                <c:pt idx="158">
                  <c:v>42012</c:v>
                </c:pt>
                <c:pt idx="159">
                  <c:v>42013</c:v>
                </c:pt>
                <c:pt idx="160">
                  <c:v>42016</c:v>
                </c:pt>
                <c:pt idx="161">
                  <c:v>42017</c:v>
                </c:pt>
                <c:pt idx="162">
                  <c:v>42018</c:v>
                </c:pt>
                <c:pt idx="163">
                  <c:v>42019</c:v>
                </c:pt>
                <c:pt idx="164">
                  <c:v>42020</c:v>
                </c:pt>
                <c:pt idx="165">
                  <c:v>42023</c:v>
                </c:pt>
                <c:pt idx="166">
                  <c:v>42024</c:v>
                </c:pt>
                <c:pt idx="167">
                  <c:v>42025</c:v>
                </c:pt>
                <c:pt idx="168">
                  <c:v>42026</c:v>
                </c:pt>
                <c:pt idx="169">
                  <c:v>42027</c:v>
                </c:pt>
                <c:pt idx="170">
                  <c:v>42030</c:v>
                </c:pt>
                <c:pt idx="171">
                  <c:v>42031</c:v>
                </c:pt>
                <c:pt idx="172">
                  <c:v>42032</c:v>
                </c:pt>
                <c:pt idx="173">
                  <c:v>42033</c:v>
                </c:pt>
                <c:pt idx="174">
                  <c:v>42034</c:v>
                </c:pt>
                <c:pt idx="175">
                  <c:v>42037</c:v>
                </c:pt>
                <c:pt idx="176">
                  <c:v>42038</c:v>
                </c:pt>
                <c:pt idx="177">
                  <c:v>42039</c:v>
                </c:pt>
                <c:pt idx="178">
                  <c:v>42040</c:v>
                </c:pt>
                <c:pt idx="179">
                  <c:v>42041</c:v>
                </c:pt>
                <c:pt idx="180">
                  <c:v>42044</c:v>
                </c:pt>
                <c:pt idx="181">
                  <c:v>42045</c:v>
                </c:pt>
                <c:pt idx="182">
                  <c:v>42046</c:v>
                </c:pt>
                <c:pt idx="183">
                  <c:v>42047</c:v>
                </c:pt>
                <c:pt idx="184">
                  <c:v>42048</c:v>
                </c:pt>
                <c:pt idx="185">
                  <c:v>42051</c:v>
                </c:pt>
                <c:pt idx="186">
                  <c:v>42052</c:v>
                </c:pt>
                <c:pt idx="187">
                  <c:v>42053</c:v>
                </c:pt>
                <c:pt idx="188">
                  <c:v>42054</c:v>
                </c:pt>
                <c:pt idx="189">
                  <c:v>42055</c:v>
                </c:pt>
                <c:pt idx="190">
                  <c:v>42058</c:v>
                </c:pt>
                <c:pt idx="191">
                  <c:v>42059</c:v>
                </c:pt>
                <c:pt idx="192">
                  <c:v>42060</c:v>
                </c:pt>
                <c:pt idx="193">
                  <c:v>42061</c:v>
                </c:pt>
                <c:pt idx="194">
                  <c:v>42062</c:v>
                </c:pt>
                <c:pt idx="195">
                  <c:v>42065</c:v>
                </c:pt>
                <c:pt idx="196">
                  <c:v>42066</c:v>
                </c:pt>
                <c:pt idx="197">
                  <c:v>42067</c:v>
                </c:pt>
                <c:pt idx="198">
                  <c:v>42068</c:v>
                </c:pt>
                <c:pt idx="199">
                  <c:v>42069</c:v>
                </c:pt>
                <c:pt idx="200">
                  <c:v>42072</c:v>
                </c:pt>
                <c:pt idx="201">
                  <c:v>42073</c:v>
                </c:pt>
                <c:pt idx="202">
                  <c:v>42074</c:v>
                </c:pt>
                <c:pt idx="203">
                  <c:v>42075</c:v>
                </c:pt>
                <c:pt idx="204">
                  <c:v>42076</c:v>
                </c:pt>
                <c:pt idx="205">
                  <c:v>42079</c:v>
                </c:pt>
                <c:pt idx="206">
                  <c:v>42080</c:v>
                </c:pt>
                <c:pt idx="207">
                  <c:v>42081</c:v>
                </c:pt>
                <c:pt idx="208">
                  <c:v>42082</c:v>
                </c:pt>
                <c:pt idx="209">
                  <c:v>42083</c:v>
                </c:pt>
                <c:pt idx="210">
                  <c:v>42086</c:v>
                </c:pt>
                <c:pt idx="211">
                  <c:v>42087</c:v>
                </c:pt>
                <c:pt idx="212">
                  <c:v>42088</c:v>
                </c:pt>
                <c:pt idx="213">
                  <c:v>42089</c:v>
                </c:pt>
                <c:pt idx="214">
                  <c:v>42090</c:v>
                </c:pt>
                <c:pt idx="215">
                  <c:v>42093</c:v>
                </c:pt>
                <c:pt idx="216">
                  <c:v>42094</c:v>
                </c:pt>
                <c:pt idx="217">
                  <c:v>42095</c:v>
                </c:pt>
                <c:pt idx="218">
                  <c:v>42096</c:v>
                </c:pt>
                <c:pt idx="219">
                  <c:v>42097</c:v>
                </c:pt>
                <c:pt idx="220">
                  <c:v>42100</c:v>
                </c:pt>
                <c:pt idx="221">
                  <c:v>42101</c:v>
                </c:pt>
                <c:pt idx="222">
                  <c:v>42102</c:v>
                </c:pt>
                <c:pt idx="223">
                  <c:v>42103</c:v>
                </c:pt>
                <c:pt idx="224">
                  <c:v>42104</c:v>
                </c:pt>
                <c:pt idx="225">
                  <c:v>42107</c:v>
                </c:pt>
                <c:pt idx="226">
                  <c:v>42108</c:v>
                </c:pt>
                <c:pt idx="227">
                  <c:v>42109</c:v>
                </c:pt>
                <c:pt idx="228">
                  <c:v>42110</c:v>
                </c:pt>
                <c:pt idx="229">
                  <c:v>42111</c:v>
                </c:pt>
                <c:pt idx="230">
                  <c:v>42114</c:v>
                </c:pt>
                <c:pt idx="231">
                  <c:v>42115</c:v>
                </c:pt>
                <c:pt idx="232">
                  <c:v>42116</c:v>
                </c:pt>
                <c:pt idx="233">
                  <c:v>42117</c:v>
                </c:pt>
                <c:pt idx="234">
                  <c:v>42118</c:v>
                </c:pt>
                <c:pt idx="235">
                  <c:v>42121</c:v>
                </c:pt>
                <c:pt idx="236">
                  <c:v>42122</c:v>
                </c:pt>
                <c:pt idx="237">
                  <c:v>42123</c:v>
                </c:pt>
                <c:pt idx="238">
                  <c:v>42124</c:v>
                </c:pt>
                <c:pt idx="239">
                  <c:v>42125</c:v>
                </c:pt>
                <c:pt idx="240">
                  <c:v>42128</c:v>
                </c:pt>
                <c:pt idx="241">
                  <c:v>42129</c:v>
                </c:pt>
                <c:pt idx="242">
                  <c:v>42130</c:v>
                </c:pt>
                <c:pt idx="243">
                  <c:v>42131</c:v>
                </c:pt>
                <c:pt idx="244">
                  <c:v>42132</c:v>
                </c:pt>
                <c:pt idx="245">
                  <c:v>42135</c:v>
                </c:pt>
                <c:pt idx="246">
                  <c:v>42136</c:v>
                </c:pt>
                <c:pt idx="247">
                  <c:v>42137</c:v>
                </c:pt>
                <c:pt idx="248">
                  <c:v>42138</c:v>
                </c:pt>
                <c:pt idx="249">
                  <c:v>42139</c:v>
                </c:pt>
                <c:pt idx="250">
                  <c:v>42142</c:v>
                </c:pt>
                <c:pt idx="251">
                  <c:v>42143</c:v>
                </c:pt>
                <c:pt idx="252">
                  <c:v>42144</c:v>
                </c:pt>
                <c:pt idx="253">
                  <c:v>42145</c:v>
                </c:pt>
                <c:pt idx="254">
                  <c:v>42146</c:v>
                </c:pt>
                <c:pt idx="255">
                  <c:v>42149</c:v>
                </c:pt>
                <c:pt idx="256">
                  <c:v>42150</c:v>
                </c:pt>
                <c:pt idx="257">
                  <c:v>42151</c:v>
                </c:pt>
                <c:pt idx="258">
                  <c:v>42152</c:v>
                </c:pt>
                <c:pt idx="259">
                  <c:v>42153</c:v>
                </c:pt>
                <c:pt idx="260">
                  <c:v>42156</c:v>
                </c:pt>
              </c:numCache>
            </c:numRef>
          </c:cat>
          <c:val>
            <c:numRef>
              <c:f>page_7!$B$411:$B$671</c:f>
              <c:numCache>
                <c:formatCode>General</c:formatCode>
                <c:ptCount val="261"/>
                <c:pt idx="0">
                  <c:v>34.911799999999999</c:v>
                </c:pt>
                <c:pt idx="1">
                  <c:v>35.055900000000001</c:v>
                </c:pt>
                <c:pt idx="2">
                  <c:v>35.026499999999999</c:v>
                </c:pt>
                <c:pt idx="3">
                  <c:v>34.689700000000002</c:v>
                </c:pt>
                <c:pt idx="4">
                  <c:v>34.414400000000001</c:v>
                </c:pt>
                <c:pt idx="5">
                  <c:v>34.325899999999997</c:v>
                </c:pt>
                <c:pt idx="6">
                  <c:v>34.349299999999999</c:v>
                </c:pt>
                <c:pt idx="7">
                  <c:v>34.376100000000001</c:v>
                </c:pt>
                <c:pt idx="8">
                  <c:v>34.3232</c:v>
                </c:pt>
                <c:pt idx="9">
                  <c:v>34.408000000000001</c:v>
                </c:pt>
                <c:pt idx="10">
                  <c:v>34.648699999999998</c:v>
                </c:pt>
                <c:pt idx="11">
                  <c:v>34.814999999999998</c:v>
                </c:pt>
                <c:pt idx="12">
                  <c:v>34.536099999999998</c:v>
                </c:pt>
                <c:pt idx="13">
                  <c:v>34.376800000000003</c:v>
                </c:pt>
                <c:pt idx="14">
                  <c:v>34.470799999999997</c:v>
                </c:pt>
                <c:pt idx="15">
                  <c:v>34.1584</c:v>
                </c:pt>
                <c:pt idx="16">
                  <c:v>33.770000000000003</c:v>
                </c:pt>
                <c:pt idx="17">
                  <c:v>33.757199999999997</c:v>
                </c:pt>
                <c:pt idx="18">
                  <c:v>33.7166</c:v>
                </c:pt>
                <c:pt idx="19">
                  <c:v>33.7254</c:v>
                </c:pt>
                <c:pt idx="20">
                  <c:v>33.982300000000002</c:v>
                </c:pt>
                <c:pt idx="21">
                  <c:v>34.328400000000002</c:v>
                </c:pt>
                <c:pt idx="22">
                  <c:v>34.345300000000002</c:v>
                </c:pt>
                <c:pt idx="23">
                  <c:v>34.2682</c:v>
                </c:pt>
                <c:pt idx="24">
                  <c:v>34.469099999999997</c:v>
                </c:pt>
                <c:pt idx="25">
                  <c:v>34.4315</c:v>
                </c:pt>
                <c:pt idx="26">
                  <c:v>34.262500000000003</c:v>
                </c:pt>
                <c:pt idx="27">
                  <c:v>33.986400000000003</c:v>
                </c:pt>
                <c:pt idx="28">
                  <c:v>33.985500000000002</c:v>
                </c:pt>
                <c:pt idx="29">
                  <c:v>34.222999999999999</c:v>
                </c:pt>
                <c:pt idx="30">
                  <c:v>34.330199999999998</c:v>
                </c:pt>
                <c:pt idx="31">
                  <c:v>34.391599999999997</c:v>
                </c:pt>
                <c:pt idx="32">
                  <c:v>34.4148</c:v>
                </c:pt>
                <c:pt idx="33">
                  <c:v>35.168199999999999</c:v>
                </c:pt>
                <c:pt idx="34">
                  <c:v>35.134300000000003</c:v>
                </c:pt>
                <c:pt idx="35">
                  <c:v>35.214599999999997</c:v>
                </c:pt>
                <c:pt idx="36">
                  <c:v>34.964300000000001</c:v>
                </c:pt>
                <c:pt idx="37">
                  <c:v>34.837400000000002</c:v>
                </c:pt>
                <c:pt idx="38">
                  <c:v>34.970799999999997</c:v>
                </c:pt>
                <c:pt idx="39">
                  <c:v>35.143500000000003</c:v>
                </c:pt>
                <c:pt idx="40">
                  <c:v>35.502400000000002</c:v>
                </c:pt>
                <c:pt idx="41">
                  <c:v>35.554699999999997</c:v>
                </c:pt>
                <c:pt idx="42">
                  <c:v>35.614899999999999</c:v>
                </c:pt>
                <c:pt idx="43">
                  <c:v>35.686700000000002</c:v>
                </c:pt>
                <c:pt idx="44">
                  <c:v>35.789299999999997</c:v>
                </c:pt>
                <c:pt idx="45">
                  <c:v>35.831600000000002</c:v>
                </c:pt>
                <c:pt idx="46">
                  <c:v>36.0396</c:v>
                </c:pt>
                <c:pt idx="47">
                  <c:v>36.171199999999999</c:v>
                </c:pt>
                <c:pt idx="48">
                  <c:v>36.317300000000003</c:v>
                </c:pt>
                <c:pt idx="49">
                  <c:v>36.184600000000003</c:v>
                </c:pt>
                <c:pt idx="50">
                  <c:v>35.940800000000003</c:v>
                </c:pt>
                <c:pt idx="51">
                  <c:v>36.154200000000003</c:v>
                </c:pt>
                <c:pt idx="52">
                  <c:v>35.990299999999998</c:v>
                </c:pt>
                <c:pt idx="53">
                  <c:v>35.936500000000002</c:v>
                </c:pt>
                <c:pt idx="54">
                  <c:v>36.1858</c:v>
                </c:pt>
                <c:pt idx="55">
                  <c:v>36.054600000000001</c:v>
                </c:pt>
                <c:pt idx="56">
                  <c:v>36.174799999999998</c:v>
                </c:pt>
                <c:pt idx="57">
                  <c:v>36.289200000000001</c:v>
                </c:pt>
                <c:pt idx="58">
                  <c:v>36.072299999999998</c:v>
                </c:pt>
                <c:pt idx="59">
                  <c:v>36.107300000000002</c:v>
                </c:pt>
                <c:pt idx="60">
                  <c:v>36.1646</c:v>
                </c:pt>
                <c:pt idx="61">
                  <c:v>36.180300000000003</c:v>
                </c:pt>
                <c:pt idx="62">
                  <c:v>36.168999999999997</c:v>
                </c:pt>
                <c:pt idx="63">
                  <c:v>36.724699999999999</c:v>
                </c:pt>
                <c:pt idx="64">
                  <c:v>37.118899999999996</c:v>
                </c:pt>
                <c:pt idx="65">
                  <c:v>37.289700000000003</c:v>
                </c:pt>
                <c:pt idx="66">
                  <c:v>37.451500000000003</c:v>
                </c:pt>
                <c:pt idx="67">
                  <c:v>36.847499999999997</c:v>
                </c:pt>
                <c:pt idx="68">
                  <c:v>36.996099999999998</c:v>
                </c:pt>
                <c:pt idx="69">
                  <c:v>37.045999999999999</c:v>
                </c:pt>
                <c:pt idx="70">
                  <c:v>36.959000000000003</c:v>
                </c:pt>
                <c:pt idx="71">
                  <c:v>37.046100000000003</c:v>
                </c:pt>
                <c:pt idx="72">
                  <c:v>37.3249</c:v>
                </c:pt>
                <c:pt idx="73">
                  <c:v>37.527900000000002</c:v>
                </c:pt>
                <c:pt idx="74">
                  <c:v>37.752000000000002</c:v>
                </c:pt>
                <c:pt idx="75">
                  <c:v>38.331499999999998</c:v>
                </c:pt>
                <c:pt idx="76">
                  <c:v>38.274000000000001</c:v>
                </c:pt>
                <c:pt idx="77">
                  <c:v>38.374000000000002</c:v>
                </c:pt>
                <c:pt idx="78">
                  <c:v>38.471899999999998</c:v>
                </c:pt>
                <c:pt idx="79">
                  <c:v>38.427399999999999</c:v>
                </c:pt>
                <c:pt idx="80">
                  <c:v>38.692500000000003</c:v>
                </c:pt>
                <c:pt idx="81">
                  <c:v>38.590699999999998</c:v>
                </c:pt>
                <c:pt idx="82">
                  <c:v>38.186199999999999</c:v>
                </c:pt>
                <c:pt idx="83">
                  <c:v>38.483800000000002</c:v>
                </c:pt>
                <c:pt idx="84">
                  <c:v>39.169600000000003</c:v>
                </c:pt>
                <c:pt idx="85">
                  <c:v>39.447499999999998</c:v>
                </c:pt>
                <c:pt idx="86">
                  <c:v>39.600299999999997</c:v>
                </c:pt>
                <c:pt idx="87">
                  <c:v>39.689700000000002</c:v>
                </c:pt>
                <c:pt idx="88">
                  <c:v>39.619500000000002</c:v>
                </c:pt>
                <c:pt idx="89">
                  <c:v>39.938099999999999</c:v>
                </c:pt>
                <c:pt idx="90">
                  <c:v>39.826999999999998</c:v>
                </c:pt>
                <c:pt idx="91">
                  <c:v>39.946199999999997</c:v>
                </c:pt>
                <c:pt idx="92">
                  <c:v>40.147199999999998</c:v>
                </c:pt>
                <c:pt idx="93">
                  <c:v>40.109299999999998</c:v>
                </c:pt>
                <c:pt idx="94">
                  <c:v>40.365200000000002</c:v>
                </c:pt>
                <c:pt idx="95">
                  <c:v>40.504899999999999</c:v>
                </c:pt>
                <c:pt idx="96">
                  <c:v>40.866199999999999</c:v>
                </c:pt>
                <c:pt idx="97">
                  <c:v>40.692300000000003</c:v>
                </c:pt>
                <c:pt idx="98">
                  <c:v>40.8626</c:v>
                </c:pt>
                <c:pt idx="99">
                  <c:v>40.645600000000002</c:v>
                </c:pt>
                <c:pt idx="100">
                  <c:v>40.961599999999997</c:v>
                </c:pt>
                <c:pt idx="101">
                  <c:v>40.909799999999997</c:v>
                </c:pt>
                <c:pt idx="102">
                  <c:v>41.346200000000003</c:v>
                </c:pt>
                <c:pt idx="103">
                  <c:v>41.728099999999998</c:v>
                </c:pt>
                <c:pt idx="104">
                  <c:v>41.808500000000002</c:v>
                </c:pt>
                <c:pt idx="105">
                  <c:v>42.271799999999999</c:v>
                </c:pt>
                <c:pt idx="106">
                  <c:v>42.459499999999998</c:v>
                </c:pt>
                <c:pt idx="107">
                  <c:v>42.849600000000002</c:v>
                </c:pt>
                <c:pt idx="108">
                  <c:v>41.502000000000002</c:v>
                </c:pt>
                <c:pt idx="109">
                  <c:v>43.009500000000003</c:v>
                </c:pt>
                <c:pt idx="110">
                  <c:v>43.492100000000001</c:v>
                </c:pt>
                <c:pt idx="111">
                  <c:v>43.71</c:v>
                </c:pt>
                <c:pt idx="112">
                  <c:v>44.8748</c:v>
                </c:pt>
                <c:pt idx="113">
                  <c:v>46.607599999999998</c:v>
                </c:pt>
                <c:pt idx="114">
                  <c:v>46.723199999999999</c:v>
                </c:pt>
                <c:pt idx="115">
                  <c:v>45.614100000000001</c:v>
                </c:pt>
                <c:pt idx="116">
                  <c:v>46.691600000000001</c:v>
                </c:pt>
                <c:pt idx="117">
                  <c:v>45.589799999999997</c:v>
                </c:pt>
                <c:pt idx="118">
                  <c:v>46.5411</c:v>
                </c:pt>
                <c:pt idx="119">
                  <c:v>47.311</c:v>
                </c:pt>
                <c:pt idx="120">
                  <c:v>47.2</c:v>
                </c:pt>
                <c:pt idx="121">
                  <c:v>46.854500000000002</c:v>
                </c:pt>
                <c:pt idx="122">
                  <c:v>46.730600000000003</c:v>
                </c:pt>
                <c:pt idx="123">
                  <c:v>46.286200000000001</c:v>
                </c:pt>
                <c:pt idx="124">
                  <c:v>45.834499999999998</c:v>
                </c:pt>
                <c:pt idx="125">
                  <c:v>44.836399999999998</c:v>
                </c:pt>
                <c:pt idx="126">
                  <c:v>46.0441</c:v>
                </c:pt>
                <c:pt idx="127">
                  <c:v>47.058100000000003</c:v>
                </c:pt>
                <c:pt idx="128">
                  <c:v>48.582599999999999</c:v>
                </c:pt>
                <c:pt idx="129">
                  <c:v>49.466999999999999</c:v>
                </c:pt>
                <c:pt idx="130">
                  <c:v>51.6479</c:v>
                </c:pt>
                <c:pt idx="131">
                  <c:v>53.970999999999997</c:v>
                </c:pt>
                <c:pt idx="132">
                  <c:v>53.1753</c:v>
                </c:pt>
                <c:pt idx="133">
                  <c:v>54.455399999999997</c:v>
                </c:pt>
                <c:pt idx="134">
                  <c:v>52.891800000000003</c:v>
                </c:pt>
                <c:pt idx="135">
                  <c:v>53.796399999999998</c:v>
                </c:pt>
                <c:pt idx="136">
                  <c:v>54.241300000000003</c:v>
                </c:pt>
                <c:pt idx="137">
                  <c:v>54.847999999999999</c:v>
                </c:pt>
                <c:pt idx="138">
                  <c:v>55.717799999999997</c:v>
                </c:pt>
                <c:pt idx="139">
                  <c:v>58.280500000000004</c:v>
                </c:pt>
                <c:pt idx="140">
                  <c:v>64.237200000000001</c:v>
                </c:pt>
                <c:pt idx="141">
                  <c:v>67.914299999999997</c:v>
                </c:pt>
                <c:pt idx="142">
                  <c:v>61.592500000000001</c:v>
                </c:pt>
                <c:pt idx="143">
                  <c:v>61.621499999999997</c:v>
                </c:pt>
                <c:pt idx="144">
                  <c:v>59.616799999999998</c:v>
                </c:pt>
                <c:pt idx="145">
                  <c:v>55.645699999999998</c:v>
                </c:pt>
                <c:pt idx="146">
                  <c:v>54.711300000000001</c:v>
                </c:pt>
                <c:pt idx="147">
                  <c:v>53.802</c:v>
                </c:pt>
                <c:pt idx="148">
                  <c:v>52.086199999999998</c:v>
                </c:pt>
                <c:pt idx="149">
                  <c:v>53.500100000000003</c:v>
                </c:pt>
                <c:pt idx="150">
                  <c:v>58.494900000000001</c:v>
                </c:pt>
                <c:pt idx="151">
                  <c:v>56.379399999999997</c:v>
                </c:pt>
                <c:pt idx="152">
                  <c:v>60.735999999999997</c:v>
                </c:pt>
                <c:pt idx="153">
                  <c:v>57.8018</c:v>
                </c:pt>
                <c:pt idx="154">
                  <c:v>58.75</c:v>
                </c:pt>
                <c:pt idx="155">
                  <c:v>61.616799999999998</c:v>
                </c:pt>
                <c:pt idx="156">
                  <c:v>63.091700000000003</c:v>
                </c:pt>
                <c:pt idx="157">
                  <c:v>62.9</c:v>
                </c:pt>
                <c:pt idx="158">
                  <c:v>60.121499999999997</c:v>
                </c:pt>
                <c:pt idx="159">
                  <c:v>62.039299999999997</c:v>
                </c:pt>
                <c:pt idx="160">
                  <c:v>63.141100000000002</c:v>
                </c:pt>
                <c:pt idx="161">
                  <c:v>65.209900000000005</c:v>
                </c:pt>
                <c:pt idx="162">
                  <c:v>64.652299999999997</c:v>
                </c:pt>
                <c:pt idx="163">
                  <c:v>65.149600000000007</c:v>
                </c:pt>
                <c:pt idx="164">
                  <c:v>65.305999999999997</c:v>
                </c:pt>
                <c:pt idx="165">
                  <c:v>64.879800000000003</c:v>
                </c:pt>
                <c:pt idx="166">
                  <c:v>65.244</c:v>
                </c:pt>
                <c:pt idx="167">
                  <c:v>65.200299999999999</c:v>
                </c:pt>
                <c:pt idx="168">
                  <c:v>64.175299999999993</c:v>
                </c:pt>
                <c:pt idx="169">
                  <c:v>63.705599999999997</c:v>
                </c:pt>
                <c:pt idx="170">
                  <c:v>68.453400000000002</c:v>
                </c:pt>
                <c:pt idx="171">
                  <c:v>67.522199999999998</c:v>
                </c:pt>
                <c:pt idx="172">
                  <c:v>67.764200000000002</c:v>
                </c:pt>
                <c:pt idx="173">
                  <c:v>68.968199999999996</c:v>
                </c:pt>
                <c:pt idx="174">
                  <c:v>69.4666</c:v>
                </c:pt>
                <c:pt idx="175">
                  <c:v>68.322999999999993</c:v>
                </c:pt>
                <c:pt idx="176">
                  <c:v>65.226399999999998</c:v>
                </c:pt>
                <c:pt idx="177">
                  <c:v>67.900000000000006</c:v>
                </c:pt>
                <c:pt idx="178">
                  <c:v>66.5946</c:v>
                </c:pt>
                <c:pt idx="179">
                  <c:v>66.856999999999999</c:v>
                </c:pt>
                <c:pt idx="180">
                  <c:v>65.784999999999997</c:v>
                </c:pt>
                <c:pt idx="181">
                  <c:v>65.462299999999999</c:v>
                </c:pt>
                <c:pt idx="182">
                  <c:v>65.176299999999998</c:v>
                </c:pt>
                <c:pt idx="183">
                  <c:v>65.3857</c:v>
                </c:pt>
                <c:pt idx="184">
                  <c:v>63.441699999999997</c:v>
                </c:pt>
                <c:pt idx="185">
                  <c:v>63.200600000000001</c:v>
                </c:pt>
                <c:pt idx="186">
                  <c:v>63.258200000000002</c:v>
                </c:pt>
                <c:pt idx="187">
                  <c:v>61.564900000000002</c:v>
                </c:pt>
                <c:pt idx="188">
                  <c:v>61.905000000000001</c:v>
                </c:pt>
                <c:pt idx="189">
                  <c:v>62.060499999999998</c:v>
                </c:pt>
                <c:pt idx="190">
                  <c:v>63.704500000000003</c:v>
                </c:pt>
                <c:pt idx="191">
                  <c:v>62.902500000000003</c:v>
                </c:pt>
                <c:pt idx="192">
                  <c:v>61.421199999999999</c:v>
                </c:pt>
                <c:pt idx="193">
                  <c:v>61.177999999999997</c:v>
                </c:pt>
                <c:pt idx="194">
                  <c:v>61.753500000000003</c:v>
                </c:pt>
                <c:pt idx="195">
                  <c:v>62.536099999999998</c:v>
                </c:pt>
                <c:pt idx="196">
                  <c:v>61.892000000000003</c:v>
                </c:pt>
                <c:pt idx="197">
                  <c:v>61.8264</c:v>
                </c:pt>
                <c:pt idx="198">
                  <c:v>60.894500000000001</c:v>
                </c:pt>
                <c:pt idx="199">
                  <c:v>60.43</c:v>
                </c:pt>
                <c:pt idx="200">
                  <c:v>60.353499999999997</c:v>
                </c:pt>
                <c:pt idx="201">
                  <c:v>62.456499999999998</c:v>
                </c:pt>
                <c:pt idx="202">
                  <c:v>61.6892</c:v>
                </c:pt>
                <c:pt idx="203">
                  <c:v>61.276000000000003</c:v>
                </c:pt>
                <c:pt idx="204">
                  <c:v>62.234499999999997</c:v>
                </c:pt>
                <c:pt idx="205">
                  <c:v>62.195300000000003</c:v>
                </c:pt>
                <c:pt idx="206">
                  <c:v>61.449599999999997</c:v>
                </c:pt>
                <c:pt idx="207">
                  <c:v>59.448</c:v>
                </c:pt>
                <c:pt idx="208">
                  <c:v>60.088799999999999</c:v>
                </c:pt>
                <c:pt idx="209">
                  <c:v>59.293399999999998</c:v>
                </c:pt>
                <c:pt idx="210">
                  <c:v>58.749299999999998</c:v>
                </c:pt>
                <c:pt idx="211">
                  <c:v>57.7346</c:v>
                </c:pt>
                <c:pt idx="212">
                  <c:v>57.428400000000003</c:v>
                </c:pt>
                <c:pt idx="213">
                  <c:v>57.325400000000002</c:v>
                </c:pt>
                <c:pt idx="214">
                  <c:v>57.849200000000003</c:v>
                </c:pt>
                <c:pt idx="215">
                  <c:v>57.514000000000003</c:v>
                </c:pt>
                <c:pt idx="216">
                  <c:v>58.186100000000003</c:v>
                </c:pt>
                <c:pt idx="217">
                  <c:v>57.604199999999999</c:v>
                </c:pt>
                <c:pt idx="218">
                  <c:v>56.602800000000002</c:v>
                </c:pt>
                <c:pt idx="219">
                  <c:v>56.671199999999999</c:v>
                </c:pt>
                <c:pt idx="220">
                  <c:v>55.463000000000001</c:v>
                </c:pt>
                <c:pt idx="221">
                  <c:v>55.033000000000001</c:v>
                </c:pt>
                <c:pt idx="222">
                  <c:v>53.654800000000002</c:v>
                </c:pt>
                <c:pt idx="223">
                  <c:v>51.966900000000003</c:v>
                </c:pt>
                <c:pt idx="224">
                  <c:v>53.585799999999999</c:v>
                </c:pt>
                <c:pt idx="225">
                  <c:v>52.278199999999998</c:v>
                </c:pt>
                <c:pt idx="226">
                  <c:v>50.947499999999998</c:v>
                </c:pt>
                <c:pt idx="227">
                  <c:v>49.730600000000003</c:v>
                </c:pt>
                <c:pt idx="228">
                  <c:v>49.809699999999999</c:v>
                </c:pt>
                <c:pt idx="229">
                  <c:v>51.963999999999999</c:v>
                </c:pt>
                <c:pt idx="230">
                  <c:v>53.384999999999998</c:v>
                </c:pt>
                <c:pt idx="231">
                  <c:v>53.697499999999998</c:v>
                </c:pt>
                <c:pt idx="232">
                  <c:v>52.191600000000001</c:v>
                </c:pt>
                <c:pt idx="233">
                  <c:v>50.814999999999998</c:v>
                </c:pt>
                <c:pt idx="234">
                  <c:v>50.874499999999998</c:v>
                </c:pt>
                <c:pt idx="235">
                  <c:v>52.020400000000002</c:v>
                </c:pt>
                <c:pt idx="236">
                  <c:v>51.332099999999997</c:v>
                </c:pt>
                <c:pt idx="237">
                  <c:v>51.011000000000003</c:v>
                </c:pt>
                <c:pt idx="238">
                  <c:v>51.587600000000002</c:v>
                </c:pt>
                <c:pt idx="239">
                  <c:v>51.914999999999999</c:v>
                </c:pt>
                <c:pt idx="240">
                  <c:v>52.1248</c:v>
                </c:pt>
                <c:pt idx="241">
                  <c:v>50.509500000000003</c:v>
                </c:pt>
                <c:pt idx="242">
                  <c:v>50.817599999999999</c:v>
                </c:pt>
                <c:pt idx="243">
                  <c:v>50.316699999999997</c:v>
                </c:pt>
                <c:pt idx="244">
                  <c:v>50.913499999999999</c:v>
                </c:pt>
                <c:pt idx="245">
                  <c:v>51.244999999999997</c:v>
                </c:pt>
                <c:pt idx="246">
                  <c:v>49.974499999999999</c:v>
                </c:pt>
                <c:pt idx="247">
                  <c:v>49.319099999999999</c:v>
                </c:pt>
                <c:pt idx="248">
                  <c:v>50.0685</c:v>
                </c:pt>
                <c:pt idx="249">
                  <c:v>49.531999999999996</c:v>
                </c:pt>
                <c:pt idx="250">
                  <c:v>49.095500000000001</c:v>
                </c:pt>
                <c:pt idx="251">
                  <c:v>49.546199999999999</c:v>
                </c:pt>
                <c:pt idx="252">
                  <c:v>49.770400000000002</c:v>
                </c:pt>
                <c:pt idx="253">
                  <c:v>49.9833</c:v>
                </c:pt>
                <c:pt idx="254">
                  <c:v>50.002099999999999</c:v>
                </c:pt>
                <c:pt idx="255">
                  <c:v>50.018799999999999</c:v>
                </c:pt>
                <c:pt idx="256">
                  <c:v>50.842700000000001</c:v>
                </c:pt>
                <c:pt idx="257">
                  <c:v>51.941099999999999</c:v>
                </c:pt>
                <c:pt idx="258">
                  <c:v>52.704900000000002</c:v>
                </c:pt>
                <c:pt idx="259">
                  <c:v>52.340499999999999</c:v>
                </c:pt>
                <c:pt idx="260">
                  <c:v>53.148000000000003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333640"/>
        <c:axId val="153335208"/>
      </c:lineChart>
      <c:dateAx>
        <c:axId val="153334816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ru-RU"/>
          </a:p>
        </c:txPr>
        <c:crossAx val="153337168"/>
        <c:crosses val="autoZero"/>
        <c:auto val="1"/>
        <c:lblOffset val="0"/>
        <c:baseTimeUnit val="days"/>
        <c:majorUnit val="1"/>
        <c:majorTimeUnit val="months"/>
        <c:minorUnit val="1"/>
        <c:minorTimeUnit val="months"/>
      </c:dateAx>
      <c:valAx>
        <c:axId val="153337168"/>
        <c:scaling>
          <c:orientation val="minMax"/>
          <c:max val="120"/>
          <c:min val="40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53334816"/>
        <c:crosses val="autoZero"/>
        <c:crossBetween val="between"/>
      </c:valAx>
      <c:dateAx>
        <c:axId val="153333640"/>
        <c:scaling>
          <c:orientation val="minMax"/>
        </c:scaling>
        <c:delete val="1"/>
        <c:axPos val="t"/>
        <c:numFmt formatCode="m/d/yyyy" sourceLinked="1"/>
        <c:majorTickMark val="out"/>
        <c:minorTickMark val="none"/>
        <c:tickLblPos val="nextTo"/>
        <c:crossAx val="153335208"/>
        <c:crosses val="autoZero"/>
        <c:auto val="1"/>
        <c:lblOffset val="100"/>
        <c:baseTimeUnit val="days"/>
      </c:dateAx>
      <c:valAx>
        <c:axId val="153335208"/>
        <c:scaling>
          <c:orientation val="maxMin"/>
          <c:max val="75"/>
          <c:min val="28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53333640"/>
        <c:crosses val="max"/>
        <c:crossBetween val="between"/>
        <c:majorUnit val="5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40659311270129939"/>
          <c:y val="6.522427621568605E-2"/>
          <c:w val="0.48509374165067731"/>
          <c:h val="0.12972972972972974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+mn-lt"/>
          <a:ea typeface="Arial Narrow"/>
          <a:cs typeface="Arial Narrow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176727909011385E-2"/>
          <c:y val="6.8783624269188562E-2"/>
          <c:w val="0.85539420427917312"/>
          <c:h val="0.67725217660888215"/>
        </c:manualLayout>
      </c:layout>
      <c:lineChart>
        <c:grouping val="standard"/>
        <c:varyColors val="0"/>
        <c:ser>
          <c:idx val="1"/>
          <c:order val="1"/>
          <c:tx>
            <c:strRef>
              <c:f>page9b!$C$2</c:f>
              <c:strCache>
                <c:ptCount val="1"/>
                <c:pt idx="0">
                  <c:v>CPI (LHS)</c:v>
                </c:pt>
              </c:strCache>
            </c:strRef>
          </c:tx>
          <c:spPr>
            <a:ln w="25400">
              <a:solidFill>
                <a:schemeClr val="accent1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numRef>
              <c:f>page9b!$A$3:$A$74</c:f>
              <c:numCache>
                <c:formatCode>m/d/yyyy</c:formatCode>
                <c:ptCount val="72"/>
                <c:pt idx="0">
                  <c:v>39965</c:v>
                </c:pt>
                <c:pt idx="1">
                  <c:v>39995</c:v>
                </c:pt>
                <c:pt idx="2">
                  <c:v>40026</c:v>
                </c:pt>
                <c:pt idx="3">
                  <c:v>40057</c:v>
                </c:pt>
                <c:pt idx="4">
                  <c:v>40087</c:v>
                </c:pt>
                <c:pt idx="5">
                  <c:v>40118</c:v>
                </c:pt>
                <c:pt idx="6">
                  <c:v>40148</c:v>
                </c:pt>
                <c:pt idx="7">
                  <c:v>40179</c:v>
                </c:pt>
                <c:pt idx="8">
                  <c:v>40210</c:v>
                </c:pt>
                <c:pt idx="9">
                  <c:v>40238</c:v>
                </c:pt>
                <c:pt idx="10">
                  <c:v>40269</c:v>
                </c:pt>
                <c:pt idx="11">
                  <c:v>40299</c:v>
                </c:pt>
                <c:pt idx="12">
                  <c:v>40330</c:v>
                </c:pt>
                <c:pt idx="13">
                  <c:v>40360</c:v>
                </c:pt>
                <c:pt idx="14">
                  <c:v>40391</c:v>
                </c:pt>
                <c:pt idx="15">
                  <c:v>40422</c:v>
                </c:pt>
                <c:pt idx="16">
                  <c:v>40452</c:v>
                </c:pt>
                <c:pt idx="17">
                  <c:v>40483</c:v>
                </c:pt>
                <c:pt idx="18">
                  <c:v>40513</c:v>
                </c:pt>
                <c:pt idx="19">
                  <c:v>40544</c:v>
                </c:pt>
                <c:pt idx="20">
                  <c:v>40575</c:v>
                </c:pt>
                <c:pt idx="21">
                  <c:v>40603</c:v>
                </c:pt>
                <c:pt idx="22">
                  <c:v>40634</c:v>
                </c:pt>
                <c:pt idx="23">
                  <c:v>40664</c:v>
                </c:pt>
                <c:pt idx="24">
                  <c:v>40695</c:v>
                </c:pt>
                <c:pt idx="25">
                  <c:v>40725</c:v>
                </c:pt>
                <c:pt idx="26">
                  <c:v>40756</c:v>
                </c:pt>
                <c:pt idx="27">
                  <c:v>40787</c:v>
                </c:pt>
                <c:pt idx="28">
                  <c:v>40817</c:v>
                </c:pt>
                <c:pt idx="29">
                  <c:v>40848</c:v>
                </c:pt>
                <c:pt idx="30">
                  <c:v>40878</c:v>
                </c:pt>
                <c:pt idx="31">
                  <c:v>40909</c:v>
                </c:pt>
                <c:pt idx="32">
                  <c:v>40940</c:v>
                </c:pt>
                <c:pt idx="33">
                  <c:v>40969</c:v>
                </c:pt>
                <c:pt idx="34">
                  <c:v>41000</c:v>
                </c:pt>
                <c:pt idx="35">
                  <c:v>41030</c:v>
                </c:pt>
                <c:pt idx="36">
                  <c:v>41061</c:v>
                </c:pt>
                <c:pt idx="37">
                  <c:v>41091</c:v>
                </c:pt>
                <c:pt idx="38">
                  <c:v>41122</c:v>
                </c:pt>
                <c:pt idx="39">
                  <c:v>41153</c:v>
                </c:pt>
                <c:pt idx="40">
                  <c:v>41183</c:v>
                </c:pt>
                <c:pt idx="41">
                  <c:v>41214</c:v>
                </c:pt>
                <c:pt idx="42">
                  <c:v>41244</c:v>
                </c:pt>
                <c:pt idx="43">
                  <c:v>41275</c:v>
                </c:pt>
                <c:pt idx="44">
                  <c:v>41306</c:v>
                </c:pt>
                <c:pt idx="45">
                  <c:v>41334</c:v>
                </c:pt>
                <c:pt idx="46">
                  <c:v>41365</c:v>
                </c:pt>
                <c:pt idx="47">
                  <c:v>41395</c:v>
                </c:pt>
                <c:pt idx="48">
                  <c:v>41426</c:v>
                </c:pt>
                <c:pt idx="49">
                  <c:v>41456</c:v>
                </c:pt>
                <c:pt idx="50">
                  <c:v>41487</c:v>
                </c:pt>
                <c:pt idx="51">
                  <c:v>41518</c:v>
                </c:pt>
                <c:pt idx="52">
                  <c:v>41548</c:v>
                </c:pt>
                <c:pt idx="53">
                  <c:v>41579</c:v>
                </c:pt>
                <c:pt idx="54">
                  <c:v>41609</c:v>
                </c:pt>
                <c:pt idx="55">
                  <c:v>41640</c:v>
                </c:pt>
                <c:pt idx="56">
                  <c:v>41671</c:v>
                </c:pt>
                <c:pt idx="57">
                  <c:v>41699</c:v>
                </c:pt>
                <c:pt idx="58">
                  <c:v>41730</c:v>
                </c:pt>
                <c:pt idx="59">
                  <c:v>41760</c:v>
                </c:pt>
                <c:pt idx="60">
                  <c:v>41791</c:v>
                </c:pt>
                <c:pt idx="61">
                  <c:v>41821</c:v>
                </c:pt>
                <c:pt idx="62">
                  <c:v>41852</c:v>
                </c:pt>
                <c:pt idx="63">
                  <c:v>41883</c:v>
                </c:pt>
                <c:pt idx="64">
                  <c:v>41913</c:v>
                </c:pt>
                <c:pt idx="65">
                  <c:v>41944</c:v>
                </c:pt>
                <c:pt idx="66">
                  <c:v>41974</c:v>
                </c:pt>
                <c:pt idx="67">
                  <c:v>42005</c:v>
                </c:pt>
                <c:pt idx="68">
                  <c:v>42036</c:v>
                </c:pt>
                <c:pt idx="69">
                  <c:v>42064</c:v>
                </c:pt>
                <c:pt idx="70">
                  <c:v>42095</c:v>
                </c:pt>
                <c:pt idx="71">
                  <c:v>42125</c:v>
                </c:pt>
              </c:numCache>
            </c:numRef>
          </c:cat>
          <c:val>
            <c:numRef>
              <c:f>page9b!$C$3:$C$74</c:f>
              <c:numCache>
                <c:formatCode>General</c:formatCode>
                <c:ptCount val="72"/>
                <c:pt idx="0">
                  <c:v>11.9</c:v>
                </c:pt>
                <c:pt idx="1">
                  <c:v>12</c:v>
                </c:pt>
                <c:pt idx="2">
                  <c:v>11.6</c:v>
                </c:pt>
                <c:pt idx="3">
                  <c:v>10.7</c:v>
                </c:pt>
                <c:pt idx="4">
                  <c:v>9.6999999999999993</c:v>
                </c:pt>
                <c:pt idx="5">
                  <c:v>9.0999999999999943</c:v>
                </c:pt>
                <c:pt idx="6">
                  <c:v>8.8000000000000007</c:v>
                </c:pt>
                <c:pt idx="7">
                  <c:v>8</c:v>
                </c:pt>
                <c:pt idx="8">
                  <c:v>7.2</c:v>
                </c:pt>
                <c:pt idx="9">
                  <c:v>6.5</c:v>
                </c:pt>
                <c:pt idx="10">
                  <c:v>6</c:v>
                </c:pt>
                <c:pt idx="11">
                  <c:v>6</c:v>
                </c:pt>
                <c:pt idx="12">
                  <c:v>5.8</c:v>
                </c:pt>
                <c:pt idx="13">
                  <c:v>5.5</c:v>
                </c:pt>
                <c:pt idx="14">
                  <c:v>6.1</c:v>
                </c:pt>
                <c:pt idx="15">
                  <c:v>7.0065676836637465</c:v>
                </c:pt>
                <c:pt idx="16">
                  <c:v>7.5416005220820637</c:v>
                </c:pt>
                <c:pt idx="17">
                  <c:v>8.0777002255819355</c:v>
                </c:pt>
                <c:pt idx="18">
                  <c:v>8.8312300080312127</c:v>
                </c:pt>
                <c:pt idx="19">
                  <c:v>9.6881688269920971</c:v>
                </c:pt>
                <c:pt idx="20">
                  <c:v>9.5</c:v>
                </c:pt>
                <c:pt idx="21">
                  <c:v>9.5</c:v>
                </c:pt>
                <c:pt idx="22">
                  <c:v>9.6</c:v>
                </c:pt>
                <c:pt idx="23">
                  <c:v>9.6</c:v>
                </c:pt>
                <c:pt idx="24">
                  <c:v>9.4</c:v>
                </c:pt>
                <c:pt idx="25">
                  <c:v>9</c:v>
                </c:pt>
                <c:pt idx="26">
                  <c:v>8.1999999999999993</c:v>
                </c:pt>
                <c:pt idx="27">
                  <c:v>7.2</c:v>
                </c:pt>
                <c:pt idx="28">
                  <c:v>7.2</c:v>
                </c:pt>
                <c:pt idx="29">
                  <c:v>6.8</c:v>
                </c:pt>
                <c:pt idx="30">
                  <c:v>6.1</c:v>
                </c:pt>
                <c:pt idx="31">
                  <c:v>4.2</c:v>
                </c:pt>
                <c:pt idx="32">
                  <c:v>3.7</c:v>
                </c:pt>
                <c:pt idx="33">
                  <c:v>3.7</c:v>
                </c:pt>
                <c:pt idx="34">
                  <c:v>3.6</c:v>
                </c:pt>
                <c:pt idx="35">
                  <c:v>3.6</c:v>
                </c:pt>
                <c:pt idx="36">
                  <c:v>4.3</c:v>
                </c:pt>
                <c:pt idx="37">
                  <c:v>5.6</c:v>
                </c:pt>
                <c:pt idx="38">
                  <c:v>5.9</c:v>
                </c:pt>
                <c:pt idx="39">
                  <c:v>6.6</c:v>
                </c:pt>
                <c:pt idx="40">
                  <c:v>6.5</c:v>
                </c:pt>
                <c:pt idx="41">
                  <c:v>6.5</c:v>
                </c:pt>
                <c:pt idx="42">
                  <c:v>6.6</c:v>
                </c:pt>
                <c:pt idx="43">
                  <c:v>7.1</c:v>
                </c:pt>
                <c:pt idx="44">
                  <c:v>7.3</c:v>
                </c:pt>
                <c:pt idx="45">
                  <c:v>7</c:v>
                </c:pt>
                <c:pt idx="46">
                  <c:v>7.2</c:v>
                </c:pt>
                <c:pt idx="47">
                  <c:v>7.4</c:v>
                </c:pt>
                <c:pt idx="48">
                  <c:v>6.9</c:v>
                </c:pt>
                <c:pt idx="49">
                  <c:v>6.5</c:v>
                </c:pt>
                <c:pt idx="50">
                  <c:v>6.5</c:v>
                </c:pt>
                <c:pt idx="51">
                  <c:v>6.1</c:v>
                </c:pt>
                <c:pt idx="52">
                  <c:v>6.3</c:v>
                </c:pt>
                <c:pt idx="53">
                  <c:v>6.5</c:v>
                </c:pt>
                <c:pt idx="54">
                  <c:v>6.5</c:v>
                </c:pt>
                <c:pt idx="55">
                  <c:v>6.1</c:v>
                </c:pt>
                <c:pt idx="56">
                  <c:v>6.2</c:v>
                </c:pt>
                <c:pt idx="57">
                  <c:v>6.9</c:v>
                </c:pt>
                <c:pt idx="58">
                  <c:v>7.3</c:v>
                </c:pt>
                <c:pt idx="59">
                  <c:v>7.6</c:v>
                </c:pt>
                <c:pt idx="60">
                  <c:v>7.8</c:v>
                </c:pt>
                <c:pt idx="61">
                  <c:v>7.5</c:v>
                </c:pt>
                <c:pt idx="62">
                  <c:v>7.6</c:v>
                </c:pt>
                <c:pt idx="63">
                  <c:v>8</c:v>
                </c:pt>
                <c:pt idx="64">
                  <c:v>8.3000000000000007</c:v>
                </c:pt>
                <c:pt idx="65">
                  <c:v>9.1</c:v>
                </c:pt>
                <c:pt idx="66">
                  <c:v>11.4</c:v>
                </c:pt>
                <c:pt idx="67">
                  <c:v>15</c:v>
                </c:pt>
                <c:pt idx="68">
                  <c:v>16.7</c:v>
                </c:pt>
                <c:pt idx="69">
                  <c:v>16.899999999999999</c:v>
                </c:pt>
                <c:pt idx="70">
                  <c:v>16.399999999999999</c:v>
                </c:pt>
                <c:pt idx="71">
                  <c:v>15.8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331680"/>
        <c:axId val="153332464"/>
      </c:lineChart>
      <c:lineChart>
        <c:grouping val="standard"/>
        <c:varyColors val="0"/>
        <c:ser>
          <c:idx val="0"/>
          <c:order val="0"/>
          <c:tx>
            <c:strRef>
              <c:f>page9b!$B$2</c:f>
              <c:strCache>
                <c:ptCount val="1"/>
                <c:pt idx="0">
                  <c:v>PPI (RHS)</c:v>
                </c:pt>
              </c:strCache>
            </c:strRef>
          </c:tx>
          <c:spPr>
            <a:ln w="25400">
              <a:solidFill>
                <a:schemeClr val="tx2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numRef>
              <c:f>page9b!$A$3:$A$74</c:f>
              <c:numCache>
                <c:formatCode>m/d/yyyy</c:formatCode>
                <c:ptCount val="72"/>
                <c:pt idx="0">
                  <c:v>39965</c:v>
                </c:pt>
                <c:pt idx="1">
                  <c:v>39995</c:v>
                </c:pt>
                <c:pt idx="2">
                  <c:v>40026</c:v>
                </c:pt>
                <c:pt idx="3">
                  <c:v>40057</c:v>
                </c:pt>
                <c:pt idx="4">
                  <c:v>40087</c:v>
                </c:pt>
                <c:pt idx="5">
                  <c:v>40118</c:v>
                </c:pt>
                <c:pt idx="6">
                  <c:v>40148</c:v>
                </c:pt>
                <c:pt idx="7">
                  <c:v>40179</c:v>
                </c:pt>
                <c:pt idx="8">
                  <c:v>40210</c:v>
                </c:pt>
                <c:pt idx="9">
                  <c:v>40238</c:v>
                </c:pt>
                <c:pt idx="10">
                  <c:v>40269</c:v>
                </c:pt>
                <c:pt idx="11">
                  <c:v>40299</c:v>
                </c:pt>
                <c:pt idx="12">
                  <c:v>40330</c:v>
                </c:pt>
                <c:pt idx="13">
                  <c:v>40360</c:v>
                </c:pt>
                <c:pt idx="14">
                  <c:v>40391</c:v>
                </c:pt>
                <c:pt idx="15">
                  <c:v>40422</c:v>
                </c:pt>
                <c:pt idx="16">
                  <c:v>40452</c:v>
                </c:pt>
                <c:pt idx="17">
                  <c:v>40483</c:v>
                </c:pt>
                <c:pt idx="18">
                  <c:v>40513</c:v>
                </c:pt>
                <c:pt idx="19">
                  <c:v>40544</c:v>
                </c:pt>
                <c:pt idx="20">
                  <c:v>40575</c:v>
                </c:pt>
                <c:pt idx="21">
                  <c:v>40603</c:v>
                </c:pt>
                <c:pt idx="22">
                  <c:v>40634</c:v>
                </c:pt>
                <c:pt idx="23">
                  <c:v>40664</c:v>
                </c:pt>
                <c:pt idx="24">
                  <c:v>40695</c:v>
                </c:pt>
                <c:pt idx="25">
                  <c:v>40725</c:v>
                </c:pt>
                <c:pt idx="26">
                  <c:v>40756</c:v>
                </c:pt>
                <c:pt idx="27">
                  <c:v>40787</c:v>
                </c:pt>
                <c:pt idx="28">
                  <c:v>40817</c:v>
                </c:pt>
                <c:pt idx="29">
                  <c:v>40848</c:v>
                </c:pt>
                <c:pt idx="30">
                  <c:v>40878</c:v>
                </c:pt>
                <c:pt idx="31">
                  <c:v>40909</c:v>
                </c:pt>
                <c:pt idx="32">
                  <c:v>40940</c:v>
                </c:pt>
                <c:pt idx="33">
                  <c:v>40969</c:v>
                </c:pt>
                <c:pt idx="34">
                  <c:v>41000</c:v>
                </c:pt>
                <c:pt idx="35">
                  <c:v>41030</c:v>
                </c:pt>
                <c:pt idx="36">
                  <c:v>41061</c:v>
                </c:pt>
                <c:pt idx="37">
                  <c:v>41091</c:v>
                </c:pt>
                <c:pt idx="38">
                  <c:v>41122</c:v>
                </c:pt>
                <c:pt idx="39">
                  <c:v>41153</c:v>
                </c:pt>
                <c:pt idx="40">
                  <c:v>41183</c:v>
                </c:pt>
                <c:pt idx="41">
                  <c:v>41214</c:v>
                </c:pt>
                <c:pt idx="42">
                  <c:v>41244</c:v>
                </c:pt>
                <c:pt idx="43">
                  <c:v>41275</c:v>
                </c:pt>
                <c:pt idx="44">
                  <c:v>41306</c:v>
                </c:pt>
                <c:pt idx="45">
                  <c:v>41334</c:v>
                </c:pt>
                <c:pt idx="46">
                  <c:v>41365</c:v>
                </c:pt>
                <c:pt idx="47">
                  <c:v>41395</c:v>
                </c:pt>
                <c:pt idx="48">
                  <c:v>41426</c:v>
                </c:pt>
                <c:pt idx="49">
                  <c:v>41456</c:v>
                </c:pt>
                <c:pt idx="50">
                  <c:v>41487</c:v>
                </c:pt>
                <c:pt idx="51">
                  <c:v>41518</c:v>
                </c:pt>
                <c:pt idx="52">
                  <c:v>41548</c:v>
                </c:pt>
                <c:pt idx="53">
                  <c:v>41579</c:v>
                </c:pt>
                <c:pt idx="54">
                  <c:v>41609</c:v>
                </c:pt>
                <c:pt idx="55">
                  <c:v>41640</c:v>
                </c:pt>
                <c:pt idx="56">
                  <c:v>41671</c:v>
                </c:pt>
                <c:pt idx="57">
                  <c:v>41699</c:v>
                </c:pt>
                <c:pt idx="58">
                  <c:v>41730</c:v>
                </c:pt>
                <c:pt idx="59">
                  <c:v>41760</c:v>
                </c:pt>
                <c:pt idx="60">
                  <c:v>41791</c:v>
                </c:pt>
                <c:pt idx="61">
                  <c:v>41821</c:v>
                </c:pt>
                <c:pt idx="62">
                  <c:v>41852</c:v>
                </c:pt>
                <c:pt idx="63">
                  <c:v>41883</c:v>
                </c:pt>
                <c:pt idx="64">
                  <c:v>41913</c:v>
                </c:pt>
                <c:pt idx="65">
                  <c:v>41944</c:v>
                </c:pt>
                <c:pt idx="66">
                  <c:v>41974</c:v>
                </c:pt>
                <c:pt idx="67">
                  <c:v>42005</c:v>
                </c:pt>
                <c:pt idx="68">
                  <c:v>42036</c:v>
                </c:pt>
                <c:pt idx="69">
                  <c:v>42064</c:v>
                </c:pt>
                <c:pt idx="70">
                  <c:v>42095</c:v>
                </c:pt>
                <c:pt idx="71">
                  <c:v>42125</c:v>
                </c:pt>
              </c:numCache>
            </c:numRef>
          </c:cat>
          <c:val>
            <c:numRef>
              <c:f>page9b!$B$3:$B$74</c:f>
              <c:numCache>
                <c:formatCode>General</c:formatCode>
                <c:ptCount val="72"/>
                <c:pt idx="0">
                  <c:v>-9.4000000000000057</c:v>
                </c:pt>
                <c:pt idx="1">
                  <c:v>-12.3</c:v>
                </c:pt>
                <c:pt idx="2">
                  <c:v>-10.8</c:v>
                </c:pt>
                <c:pt idx="3">
                  <c:v>-5.5</c:v>
                </c:pt>
                <c:pt idx="4">
                  <c:v>-1.8</c:v>
                </c:pt>
                <c:pt idx="5">
                  <c:v>6.5</c:v>
                </c:pt>
                <c:pt idx="6">
                  <c:v>13.9</c:v>
                </c:pt>
                <c:pt idx="7">
                  <c:v>33.1</c:v>
                </c:pt>
                <c:pt idx="8">
                  <c:v>22.9</c:v>
                </c:pt>
                <c:pt idx="9">
                  <c:v>19.2</c:v>
                </c:pt>
                <c:pt idx="10">
                  <c:v>17.899999999999999</c:v>
                </c:pt>
                <c:pt idx="11">
                  <c:v>19.100000000000001</c:v>
                </c:pt>
                <c:pt idx="12">
                  <c:v>9.8000000000000007</c:v>
                </c:pt>
                <c:pt idx="13">
                  <c:v>6.8</c:v>
                </c:pt>
                <c:pt idx="14">
                  <c:v>9</c:v>
                </c:pt>
                <c:pt idx="15">
                  <c:v>5.9000000000000057</c:v>
                </c:pt>
                <c:pt idx="16">
                  <c:v>10.663688723561435</c:v>
                </c:pt>
                <c:pt idx="17">
                  <c:v>16.113458318993139</c:v>
                </c:pt>
                <c:pt idx="18">
                  <c:v>16.7</c:v>
                </c:pt>
                <c:pt idx="19">
                  <c:v>19.399999999999999</c:v>
                </c:pt>
                <c:pt idx="20">
                  <c:v>21.4</c:v>
                </c:pt>
                <c:pt idx="21">
                  <c:v>20.9</c:v>
                </c:pt>
                <c:pt idx="22">
                  <c:v>20.2</c:v>
                </c:pt>
                <c:pt idx="23">
                  <c:v>19.2</c:v>
                </c:pt>
                <c:pt idx="24">
                  <c:v>18.600000000000001</c:v>
                </c:pt>
                <c:pt idx="25">
                  <c:v>16.100000000000001</c:v>
                </c:pt>
                <c:pt idx="26">
                  <c:v>18.5</c:v>
                </c:pt>
                <c:pt idx="27">
                  <c:v>18</c:v>
                </c:pt>
                <c:pt idx="28">
                  <c:v>17.5</c:v>
                </c:pt>
                <c:pt idx="29">
                  <c:v>15.7</c:v>
                </c:pt>
                <c:pt idx="30">
                  <c:v>12</c:v>
                </c:pt>
                <c:pt idx="31">
                  <c:v>8.4</c:v>
                </c:pt>
                <c:pt idx="32">
                  <c:v>7</c:v>
                </c:pt>
                <c:pt idx="33">
                  <c:v>7.4</c:v>
                </c:pt>
                <c:pt idx="34">
                  <c:v>6.7</c:v>
                </c:pt>
                <c:pt idx="35">
                  <c:v>3.1</c:v>
                </c:pt>
                <c:pt idx="36">
                  <c:v>4.0999999999999996</c:v>
                </c:pt>
                <c:pt idx="37">
                  <c:v>4.0999999999999996</c:v>
                </c:pt>
                <c:pt idx="38">
                  <c:v>6.6</c:v>
                </c:pt>
                <c:pt idx="39">
                  <c:v>11.6</c:v>
                </c:pt>
                <c:pt idx="40">
                  <c:v>8.8000000000000007</c:v>
                </c:pt>
                <c:pt idx="41">
                  <c:v>6.7</c:v>
                </c:pt>
                <c:pt idx="42">
                  <c:v>5.0999999999999996</c:v>
                </c:pt>
                <c:pt idx="43">
                  <c:v>5.0999999999999996</c:v>
                </c:pt>
                <c:pt idx="44">
                  <c:v>4.7</c:v>
                </c:pt>
                <c:pt idx="45">
                  <c:v>3.4</c:v>
                </c:pt>
                <c:pt idx="46">
                  <c:v>1.6</c:v>
                </c:pt>
                <c:pt idx="47">
                  <c:v>2.7</c:v>
                </c:pt>
                <c:pt idx="48">
                  <c:v>3.7</c:v>
                </c:pt>
                <c:pt idx="49">
                  <c:v>6.6</c:v>
                </c:pt>
                <c:pt idx="50">
                  <c:v>4.5999999999999996</c:v>
                </c:pt>
                <c:pt idx="51">
                  <c:v>1.9</c:v>
                </c:pt>
                <c:pt idx="52">
                  <c:v>2</c:v>
                </c:pt>
                <c:pt idx="53">
                  <c:v>1.6</c:v>
                </c:pt>
                <c:pt idx="54">
                  <c:v>3.7</c:v>
                </c:pt>
                <c:pt idx="55">
                  <c:v>4.7</c:v>
                </c:pt>
                <c:pt idx="56">
                  <c:v>3.2</c:v>
                </c:pt>
                <c:pt idx="57">
                  <c:v>5</c:v>
                </c:pt>
                <c:pt idx="58">
                  <c:v>7.2</c:v>
                </c:pt>
                <c:pt idx="59">
                  <c:v>8.9</c:v>
                </c:pt>
                <c:pt idx="60">
                  <c:v>8.9</c:v>
                </c:pt>
                <c:pt idx="61">
                  <c:v>8.9</c:v>
                </c:pt>
                <c:pt idx="62">
                  <c:v>5.7</c:v>
                </c:pt>
                <c:pt idx="63">
                  <c:v>3.5</c:v>
                </c:pt>
                <c:pt idx="64">
                  <c:v>5.0999999999999996</c:v>
                </c:pt>
                <c:pt idx="65">
                  <c:v>5.9</c:v>
                </c:pt>
                <c:pt idx="66">
                  <c:v>7.1</c:v>
                </c:pt>
                <c:pt idx="67">
                  <c:v>9.5</c:v>
                </c:pt>
                <c:pt idx="68">
                  <c:v>13</c:v>
                </c:pt>
                <c:pt idx="69">
                  <c:v>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332072"/>
        <c:axId val="153332856"/>
      </c:lineChart>
      <c:dateAx>
        <c:axId val="153331680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ru-RU"/>
          </a:p>
        </c:txPr>
        <c:crossAx val="153332464"/>
        <c:crosses val="autoZero"/>
        <c:auto val="1"/>
        <c:lblOffset val="0"/>
        <c:baseTimeUnit val="months"/>
        <c:majorUnit val="3"/>
        <c:majorTimeUnit val="months"/>
        <c:minorUnit val="3"/>
        <c:minorTimeUnit val="months"/>
      </c:dateAx>
      <c:valAx>
        <c:axId val="153332464"/>
        <c:scaling>
          <c:orientation val="minMax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53331680"/>
        <c:crosses val="autoZero"/>
        <c:crossBetween val="between"/>
      </c:valAx>
      <c:dateAx>
        <c:axId val="15333207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53332856"/>
        <c:crosses val="autoZero"/>
        <c:auto val="1"/>
        <c:lblOffset val="100"/>
        <c:baseTimeUnit val="months"/>
      </c:dateAx>
      <c:valAx>
        <c:axId val="153332856"/>
        <c:scaling>
          <c:orientation val="minMax"/>
        </c:scaling>
        <c:delete val="0"/>
        <c:axPos val="r"/>
        <c:numFmt formatCode="#,##0_);\(#,##0\)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53332072"/>
        <c:crosses val="max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40614549076058254"/>
          <c:y val="0.13414650851061749"/>
          <c:w val="0.39215686274509798"/>
          <c:h val="0.26022236209994881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+mn-lt"/>
          <a:ea typeface="Arial Narrow"/>
          <a:cs typeface="Arial Narrow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882546536426111E-2"/>
          <c:y val="8.9947554705867155E-2"/>
          <c:w val="0.84068828672709561"/>
          <c:h val="0.67725217660888215"/>
        </c:manualLayout>
      </c:layout>
      <c:lineChart>
        <c:grouping val="standard"/>
        <c:varyColors val="0"/>
        <c:ser>
          <c:idx val="0"/>
          <c:order val="0"/>
          <c:tx>
            <c:strRef>
              <c:f>page9c!$B$2</c:f>
              <c:strCache>
                <c:ptCount val="1"/>
                <c:pt idx="0">
                  <c:v>M2 (LHS)</c:v>
                </c:pt>
              </c:strCache>
            </c:strRef>
          </c:tx>
          <c:spPr>
            <a:ln w="25400">
              <a:solidFill>
                <a:schemeClr val="accent1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numRef>
              <c:f>page9c!$A$3:$A$187</c:f>
              <c:numCache>
                <c:formatCode>m/d/yyyy</c:formatCode>
                <c:ptCount val="185"/>
                <c:pt idx="0">
                  <c:v>36556</c:v>
                </c:pt>
                <c:pt idx="1">
                  <c:v>36585</c:v>
                </c:pt>
                <c:pt idx="2">
                  <c:v>36616</c:v>
                </c:pt>
                <c:pt idx="3">
                  <c:v>36646</c:v>
                </c:pt>
                <c:pt idx="4">
                  <c:v>36677</c:v>
                </c:pt>
                <c:pt idx="5">
                  <c:v>36707</c:v>
                </c:pt>
                <c:pt idx="6">
                  <c:v>36738</c:v>
                </c:pt>
                <c:pt idx="7">
                  <c:v>36769</c:v>
                </c:pt>
                <c:pt idx="8">
                  <c:v>36799</c:v>
                </c:pt>
                <c:pt idx="9">
                  <c:v>36830</c:v>
                </c:pt>
                <c:pt idx="10">
                  <c:v>36860</c:v>
                </c:pt>
                <c:pt idx="11">
                  <c:v>36891</c:v>
                </c:pt>
                <c:pt idx="12">
                  <c:v>36922</c:v>
                </c:pt>
                <c:pt idx="13">
                  <c:v>36950</c:v>
                </c:pt>
                <c:pt idx="14">
                  <c:v>36981</c:v>
                </c:pt>
                <c:pt idx="15">
                  <c:v>37011</c:v>
                </c:pt>
                <c:pt idx="16">
                  <c:v>37042</c:v>
                </c:pt>
                <c:pt idx="17">
                  <c:v>37072</c:v>
                </c:pt>
                <c:pt idx="18">
                  <c:v>37103</c:v>
                </c:pt>
                <c:pt idx="19">
                  <c:v>37134</c:v>
                </c:pt>
                <c:pt idx="20">
                  <c:v>37164</c:v>
                </c:pt>
                <c:pt idx="21">
                  <c:v>37195</c:v>
                </c:pt>
                <c:pt idx="22">
                  <c:v>37225</c:v>
                </c:pt>
                <c:pt idx="23">
                  <c:v>37256</c:v>
                </c:pt>
                <c:pt idx="24">
                  <c:v>37287</c:v>
                </c:pt>
                <c:pt idx="25">
                  <c:v>37315</c:v>
                </c:pt>
                <c:pt idx="26">
                  <c:v>37346</c:v>
                </c:pt>
                <c:pt idx="27">
                  <c:v>37376</c:v>
                </c:pt>
                <c:pt idx="28">
                  <c:v>37407</c:v>
                </c:pt>
                <c:pt idx="29">
                  <c:v>37437</c:v>
                </c:pt>
                <c:pt idx="30">
                  <c:v>37468</c:v>
                </c:pt>
                <c:pt idx="31">
                  <c:v>37499</c:v>
                </c:pt>
                <c:pt idx="32">
                  <c:v>37529</c:v>
                </c:pt>
                <c:pt idx="33">
                  <c:v>37560</c:v>
                </c:pt>
                <c:pt idx="34">
                  <c:v>37590</c:v>
                </c:pt>
                <c:pt idx="35">
                  <c:v>37621</c:v>
                </c:pt>
                <c:pt idx="36">
                  <c:v>37652</c:v>
                </c:pt>
                <c:pt idx="37">
                  <c:v>37680</c:v>
                </c:pt>
                <c:pt idx="38">
                  <c:v>37711</c:v>
                </c:pt>
                <c:pt idx="39">
                  <c:v>37741</c:v>
                </c:pt>
                <c:pt idx="40">
                  <c:v>37772</c:v>
                </c:pt>
                <c:pt idx="41">
                  <c:v>37802</c:v>
                </c:pt>
                <c:pt idx="42">
                  <c:v>37833</c:v>
                </c:pt>
                <c:pt idx="43">
                  <c:v>37864</c:v>
                </c:pt>
                <c:pt idx="44">
                  <c:v>37894</c:v>
                </c:pt>
                <c:pt idx="45">
                  <c:v>37925</c:v>
                </c:pt>
                <c:pt idx="46">
                  <c:v>37955</c:v>
                </c:pt>
                <c:pt idx="47">
                  <c:v>37986</c:v>
                </c:pt>
                <c:pt idx="48">
                  <c:v>38017</c:v>
                </c:pt>
                <c:pt idx="49">
                  <c:v>38046</c:v>
                </c:pt>
                <c:pt idx="50">
                  <c:v>38077</c:v>
                </c:pt>
                <c:pt idx="51">
                  <c:v>38107</c:v>
                </c:pt>
                <c:pt idx="52">
                  <c:v>38138</c:v>
                </c:pt>
                <c:pt idx="53">
                  <c:v>38168</c:v>
                </c:pt>
                <c:pt idx="54">
                  <c:v>38199</c:v>
                </c:pt>
                <c:pt idx="55">
                  <c:v>38230</c:v>
                </c:pt>
                <c:pt idx="56">
                  <c:v>38260</c:v>
                </c:pt>
                <c:pt idx="57">
                  <c:v>38291</c:v>
                </c:pt>
                <c:pt idx="58">
                  <c:v>38321</c:v>
                </c:pt>
                <c:pt idx="59">
                  <c:v>38352</c:v>
                </c:pt>
                <c:pt idx="60">
                  <c:v>38383</c:v>
                </c:pt>
                <c:pt idx="61">
                  <c:v>38411</c:v>
                </c:pt>
                <c:pt idx="62">
                  <c:v>38442</c:v>
                </c:pt>
                <c:pt idx="63">
                  <c:v>38472</c:v>
                </c:pt>
                <c:pt idx="64">
                  <c:v>38503</c:v>
                </c:pt>
                <c:pt idx="65">
                  <c:v>38533</c:v>
                </c:pt>
                <c:pt idx="66">
                  <c:v>38564</c:v>
                </c:pt>
                <c:pt idx="67">
                  <c:v>38595</c:v>
                </c:pt>
                <c:pt idx="68">
                  <c:v>38625</c:v>
                </c:pt>
                <c:pt idx="69">
                  <c:v>38656</c:v>
                </c:pt>
                <c:pt idx="70">
                  <c:v>38686</c:v>
                </c:pt>
                <c:pt idx="71">
                  <c:v>38717</c:v>
                </c:pt>
                <c:pt idx="72">
                  <c:v>38748</c:v>
                </c:pt>
                <c:pt idx="73">
                  <c:v>38776</c:v>
                </c:pt>
                <c:pt idx="74">
                  <c:v>38807</c:v>
                </c:pt>
                <c:pt idx="75">
                  <c:v>38837</c:v>
                </c:pt>
                <c:pt idx="76">
                  <c:v>38868</c:v>
                </c:pt>
                <c:pt idx="77">
                  <c:v>38898</c:v>
                </c:pt>
                <c:pt idx="78">
                  <c:v>38929</c:v>
                </c:pt>
                <c:pt idx="79">
                  <c:v>38960</c:v>
                </c:pt>
                <c:pt idx="80">
                  <c:v>38990</c:v>
                </c:pt>
                <c:pt idx="81">
                  <c:v>39021</c:v>
                </c:pt>
                <c:pt idx="82">
                  <c:v>39051</c:v>
                </c:pt>
                <c:pt idx="83">
                  <c:v>39082</c:v>
                </c:pt>
                <c:pt idx="84">
                  <c:v>39113</c:v>
                </c:pt>
                <c:pt idx="85">
                  <c:v>39141</c:v>
                </c:pt>
                <c:pt idx="86">
                  <c:v>39172</c:v>
                </c:pt>
                <c:pt idx="87">
                  <c:v>39202</c:v>
                </c:pt>
                <c:pt idx="88">
                  <c:v>39233</c:v>
                </c:pt>
                <c:pt idx="89">
                  <c:v>39263</c:v>
                </c:pt>
                <c:pt idx="90">
                  <c:v>39294</c:v>
                </c:pt>
                <c:pt idx="91">
                  <c:v>39325</c:v>
                </c:pt>
                <c:pt idx="92">
                  <c:v>39355</c:v>
                </c:pt>
                <c:pt idx="93">
                  <c:v>39386</c:v>
                </c:pt>
                <c:pt idx="94">
                  <c:v>39416</c:v>
                </c:pt>
                <c:pt idx="95">
                  <c:v>39447</c:v>
                </c:pt>
                <c:pt idx="96">
                  <c:v>39478</c:v>
                </c:pt>
                <c:pt idx="97">
                  <c:v>39507</c:v>
                </c:pt>
                <c:pt idx="98">
                  <c:v>39538</c:v>
                </c:pt>
                <c:pt idx="99">
                  <c:v>39568</c:v>
                </c:pt>
                <c:pt idx="100">
                  <c:v>39599</c:v>
                </c:pt>
                <c:pt idx="101">
                  <c:v>39629</c:v>
                </c:pt>
                <c:pt idx="102">
                  <c:v>39660</c:v>
                </c:pt>
                <c:pt idx="103">
                  <c:v>39691</c:v>
                </c:pt>
                <c:pt idx="104">
                  <c:v>39721</c:v>
                </c:pt>
                <c:pt idx="105">
                  <c:v>39752</c:v>
                </c:pt>
                <c:pt idx="106">
                  <c:v>39782</c:v>
                </c:pt>
                <c:pt idx="107">
                  <c:v>39813</c:v>
                </c:pt>
                <c:pt idx="108">
                  <c:v>39844</c:v>
                </c:pt>
                <c:pt idx="109">
                  <c:v>39872</c:v>
                </c:pt>
                <c:pt idx="110">
                  <c:v>39903</c:v>
                </c:pt>
                <c:pt idx="111">
                  <c:v>39933</c:v>
                </c:pt>
                <c:pt idx="112">
                  <c:v>39964</c:v>
                </c:pt>
                <c:pt idx="113">
                  <c:v>39994</c:v>
                </c:pt>
                <c:pt idx="114">
                  <c:v>40025</c:v>
                </c:pt>
                <c:pt idx="115">
                  <c:v>40056</c:v>
                </c:pt>
                <c:pt idx="116">
                  <c:v>40086</c:v>
                </c:pt>
                <c:pt idx="117">
                  <c:v>40117</c:v>
                </c:pt>
                <c:pt idx="118">
                  <c:v>40147</c:v>
                </c:pt>
                <c:pt idx="119">
                  <c:v>40178</c:v>
                </c:pt>
                <c:pt idx="120">
                  <c:v>40209</c:v>
                </c:pt>
                <c:pt idx="121">
                  <c:v>40237</c:v>
                </c:pt>
                <c:pt idx="122">
                  <c:v>40268</c:v>
                </c:pt>
                <c:pt idx="123">
                  <c:v>40298</c:v>
                </c:pt>
                <c:pt idx="124">
                  <c:v>40329</c:v>
                </c:pt>
                <c:pt idx="125">
                  <c:v>40359</c:v>
                </c:pt>
                <c:pt idx="126">
                  <c:v>40390</c:v>
                </c:pt>
                <c:pt idx="127">
                  <c:v>40421</c:v>
                </c:pt>
                <c:pt idx="128">
                  <c:v>40451</c:v>
                </c:pt>
                <c:pt idx="129">
                  <c:v>40482</c:v>
                </c:pt>
                <c:pt idx="130">
                  <c:v>40512</c:v>
                </c:pt>
                <c:pt idx="131">
                  <c:v>40543</c:v>
                </c:pt>
                <c:pt idx="132">
                  <c:v>40574</c:v>
                </c:pt>
                <c:pt idx="133">
                  <c:v>40602</c:v>
                </c:pt>
                <c:pt idx="134">
                  <c:v>40633</c:v>
                </c:pt>
                <c:pt idx="135">
                  <c:v>40663</c:v>
                </c:pt>
                <c:pt idx="136">
                  <c:v>40694</c:v>
                </c:pt>
                <c:pt idx="137">
                  <c:v>40724</c:v>
                </c:pt>
                <c:pt idx="138">
                  <c:v>40755</c:v>
                </c:pt>
                <c:pt idx="139">
                  <c:v>40786</c:v>
                </c:pt>
                <c:pt idx="140">
                  <c:v>40816</c:v>
                </c:pt>
                <c:pt idx="141">
                  <c:v>40847</c:v>
                </c:pt>
                <c:pt idx="142">
                  <c:v>40877</c:v>
                </c:pt>
                <c:pt idx="143">
                  <c:v>40908</c:v>
                </c:pt>
                <c:pt idx="144">
                  <c:v>40939</c:v>
                </c:pt>
                <c:pt idx="145">
                  <c:v>40968</c:v>
                </c:pt>
                <c:pt idx="146">
                  <c:v>40999</c:v>
                </c:pt>
                <c:pt idx="147">
                  <c:v>41029</c:v>
                </c:pt>
                <c:pt idx="148">
                  <c:v>41060</c:v>
                </c:pt>
                <c:pt idx="149">
                  <c:v>41090</c:v>
                </c:pt>
                <c:pt idx="150">
                  <c:v>41121</c:v>
                </c:pt>
                <c:pt idx="151">
                  <c:v>41152</c:v>
                </c:pt>
                <c:pt idx="152">
                  <c:v>41182</c:v>
                </c:pt>
                <c:pt idx="153">
                  <c:v>41213</c:v>
                </c:pt>
                <c:pt idx="154">
                  <c:v>41243</c:v>
                </c:pt>
                <c:pt idx="155">
                  <c:v>41274</c:v>
                </c:pt>
                <c:pt idx="156">
                  <c:v>41305</c:v>
                </c:pt>
                <c:pt idx="157">
                  <c:v>41333</c:v>
                </c:pt>
                <c:pt idx="158">
                  <c:v>41364</c:v>
                </c:pt>
                <c:pt idx="159">
                  <c:v>41394</c:v>
                </c:pt>
                <c:pt idx="160">
                  <c:v>41425</c:v>
                </c:pt>
                <c:pt idx="161">
                  <c:v>41455</c:v>
                </c:pt>
                <c:pt idx="162">
                  <c:v>41486</c:v>
                </c:pt>
                <c:pt idx="163">
                  <c:v>41517</c:v>
                </c:pt>
                <c:pt idx="164">
                  <c:v>41547</c:v>
                </c:pt>
                <c:pt idx="165">
                  <c:v>41578</c:v>
                </c:pt>
                <c:pt idx="166">
                  <c:v>41608</c:v>
                </c:pt>
                <c:pt idx="167">
                  <c:v>41639</c:v>
                </c:pt>
                <c:pt idx="168">
                  <c:v>41670</c:v>
                </c:pt>
                <c:pt idx="169">
                  <c:v>41698</c:v>
                </c:pt>
                <c:pt idx="170">
                  <c:v>41729</c:v>
                </c:pt>
                <c:pt idx="171">
                  <c:v>41759</c:v>
                </c:pt>
                <c:pt idx="172">
                  <c:v>41790</c:v>
                </c:pt>
                <c:pt idx="173">
                  <c:v>41820</c:v>
                </c:pt>
                <c:pt idx="174">
                  <c:v>41851</c:v>
                </c:pt>
                <c:pt idx="175">
                  <c:v>41882</c:v>
                </c:pt>
                <c:pt idx="176">
                  <c:v>41912</c:v>
                </c:pt>
                <c:pt idx="177">
                  <c:v>41943</c:v>
                </c:pt>
                <c:pt idx="178">
                  <c:v>41973</c:v>
                </c:pt>
                <c:pt idx="179">
                  <c:v>42004</c:v>
                </c:pt>
                <c:pt idx="180">
                  <c:v>42035</c:v>
                </c:pt>
                <c:pt idx="181">
                  <c:v>42063</c:v>
                </c:pt>
                <c:pt idx="182">
                  <c:v>42094</c:v>
                </c:pt>
                <c:pt idx="183">
                  <c:v>42124</c:v>
                </c:pt>
                <c:pt idx="184">
                  <c:v>42155</c:v>
                </c:pt>
              </c:numCache>
            </c:numRef>
          </c:cat>
          <c:val>
            <c:numRef>
              <c:f>page9c!$B$3:$B$187</c:f>
              <c:numCache>
                <c:formatCode>General</c:formatCode>
                <c:ptCount val="185"/>
                <c:pt idx="0">
                  <c:v>57.5</c:v>
                </c:pt>
                <c:pt idx="1">
                  <c:v>57.5</c:v>
                </c:pt>
                <c:pt idx="2">
                  <c:v>57.4</c:v>
                </c:pt>
                <c:pt idx="3">
                  <c:v>59.4</c:v>
                </c:pt>
                <c:pt idx="4">
                  <c:v>54.7</c:v>
                </c:pt>
                <c:pt idx="5">
                  <c:v>53.5</c:v>
                </c:pt>
                <c:pt idx="6">
                  <c:v>55.8</c:v>
                </c:pt>
                <c:pt idx="7">
                  <c:v>59.5</c:v>
                </c:pt>
                <c:pt idx="8">
                  <c:v>61.4</c:v>
                </c:pt>
                <c:pt idx="9">
                  <c:v>64.900000000000006</c:v>
                </c:pt>
                <c:pt idx="10">
                  <c:v>59</c:v>
                </c:pt>
                <c:pt idx="11">
                  <c:v>58.9</c:v>
                </c:pt>
                <c:pt idx="12">
                  <c:v>61.5</c:v>
                </c:pt>
                <c:pt idx="13">
                  <c:v>54.3</c:v>
                </c:pt>
                <c:pt idx="14">
                  <c:v>51.5</c:v>
                </c:pt>
                <c:pt idx="15">
                  <c:v>51.6</c:v>
                </c:pt>
                <c:pt idx="16">
                  <c:v>52.6</c:v>
                </c:pt>
                <c:pt idx="17">
                  <c:v>46.7</c:v>
                </c:pt>
                <c:pt idx="18">
                  <c:v>44.1</c:v>
                </c:pt>
                <c:pt idx="19">
                  <c:v>41.1</c:v>
                </c:pt>
                <c:pt idx="20">
                  <c:v>40.9</c:v>
                </c:pt>
                <c:pt idx="21">
                  <c:v>41.3</c:v>
                </c:pt>
                <c:pt idx="22">
                  <c:v>43</c:v>
                </c:pt>
                <c:pt idx="23">
                  <c:v>37.799999999999997</c:v>
                </c:pt>
                <c:pt idx="24">
                  <c:v>39.700000000000003</c:v>
                </c:pt>
                <c:pt idx="25">
                  <c:v>38.4</c:v>
                </c:pt>
                <c:pt idx="26">
                  <c:v>36.700000000000003</c:v>
                </c:pt>
                <c:pt idx="27">
                  <c:v>35.5</c:v>
                </c:pt>
                <c:pt idx="28">
                  <c:v>33.5</c:v>
                </c:pt>
                <c:pt idx="29">
                  <c:v>36.700000000000003</c:v>
                </c:pt>
                <c:pt idx="30">
                  <c:v>35.5</c:v>
                </c:pt>
                <c:pt idx="31">
                  <c:v>33.799999999999997</c:v>
                </c:pt>
                <c:pt idx="32">
                  <c:v>32.700000000000003</c:v>
                </c:pt>
                <c:pt idx="33">
                  <c:v>30.7</c:v>
                </c:pt>
                <c:pt idx="34">
                  <c:v>31</c:v>
                </c:pt>
                <c:pt idx="35">
                  <c:v>34.200000000000003</c:v>
                </c:pt>
                <c:pt idx="36">
                  <c:v>32.4</c:v>
                </c:pt>
                <c:pt idx="37">
                  <c:v>34.799999999999997</c:v>
                </c:pt>
                <c:pt idx="38">
                  <c:v>38.299999999999997</c:v>
                </c:pt>
                <c:pt idx="39">
                  <c:v>41</c:v>
                </c:pt>
                <c:pt idx="40">
                  <c:v>42.6</c:v>
                </c:pt>
                <c:pt idx="41">
                  <c:v>43.9</c:v>
                </c:pt>
                <c:pt idx="42">
                  <c:v>48.5</c:v>
                </c:pt>
                <c:pt idx="43">
                  <c:v>47.5</c:v>
                </c:pt>
                <c:pt idx="44">
                  <c:v>47.9</c:v>
                </c:pt>
                <c:pt idx="45">
                  <c:v>47.7</c:v>
                </c:pt>
                <c:pt idx="46">
                  <c:v>45</c:v>
                </c:pt>
                <c:pt idx="47">
                  <c:v>45.9</c:v>
                </c:pt>
                <c:pt idx="48">
                  <c:v>50.5</c:v>
                </c:pt>
                <c:pt idx="49">
                  <c:v>57.4</c:v>
                </c:pt>
                <c:pt idx="50">
                  <c:v>56.9</c:v>
                </c:pt>
                <c:pt idx="51">
                  <c:v>53.7</c:v>
                </c:pt>
                <c:pt idx="52">
                  <c:v>49.4</c:v>
                </c:pt>
                <c:pt idx="53">
                  <c:v>43.7</c:v>
                </c:pt>
                <c:pt idx="54">
                  <c:v>40.299999999999997</c:v>
                </c:pt>
                <c:pt idx="55">
                  <c:v>37.4</c:v>
                </c:pt>
                <c:pt idx="56">
                  <c:v>35.200000000000003</c:v>
                </c:pt>
                <c:pt idx="57">
                  <c:v>35.4</c:v>
                </c:pt>
                <c:pt idx="58">
                  <c:v>37.5</c:v>
                </c:pt>
                <c:pt idx="59">
                  <c:v>38.5</c:v>
                </c:pt>
                <c:pt idx="60">
                  <c:v>35.799999999999997</c:v>
                </c:pt>
                <c:pt idx="61">
                  <c:v>30.4</c:v>
                </c:pt>
                <c:pt idx="62">
                  <c:v>29.3</c:v>
                </c:pt>
                <c:pt idx="63">
                  <c:v>30.8</c:v>
                </c:pt>
                <c:pt idx="64">
                  <c:v>31.7</c:v>
                </c:pt>
                <c:pt idx="65">
                  <c:v>33</c:v>
                </c:pt>
                <c:pt idx="66">
                  <c:v>33.700000000000003</c:v>
                </c:pt>
                <c:pt idx="67">
                  <c:v>37.200000000000003</c:v>
                </c:pt>
                <c:pt idx="68">
                  <c:v>40.4</c:v>
                </c:pt>
                <c:pt idx="69">
                  <c:v>42</c:v>
                </c:pt>
                <c:pt idx="70">
                  <c:v>39.9</c:v>
                </c:pt>
                <c:pt idx="71">
                  <c:v>38</c:v>
                </c:pt>
                <c:pt idx="72">
                  <c:v>38.5</c:v>
                </c:pt>
                <c:pt idx="73">
                  <c:v>39.4</c:v>
                </c:pt>
                <c:pt idx="74">
                  <c:v>37.299999999999997</c:v>
                </c:pt>
                <c:pt idx="75">
                  <c:v>37.9</c:v>
                </c:pt>
                <c:pt idx="76">
                  <c:v>38.700000000000003</c:v>
                </c:pt>
                <c:pt idx="77">
                  <c:v>42.7</c:v>
                </c:pt>
                <c:pt idx="78">
                  <c:v>43.9</c:v>
                </c:pt>
                <c:pt idx="79">
                  <c:v>45</c:v>
                </c:pt>
                <c:pt idx="80">
                  <c:v>45.1</c:v>
                </c:pt>
                <c:pt idx="81">
                  <c:v>46.5</c:v>
                </c:pt>
                <c:pt idx="82">
                  <c:v>46.2</c:v>
                </c:pt>
                <c:pt idx="83">
                  <c:v>47.4</c:v>
                </c:pt>
                <c:pt idx="84">
                  <c:v>48.8</c:v>
                </c:pt>
                <c:pt idx="85">
                  <c:v>48.9</c:v>
                </c:pt>
                <c:pt idx="86">
                  <c:v>50.4</c:v>
                </c:pt>
                <c:pt idx="87">
                  <c:v>52.6</c:v>
                </c:pt>
                <c:pt idx="88">
                  <c:v>57.3</c:v>
                </c:pt>
                <c:pt idx="89">
                  <c:v>59.9</c:v>
                </c:pt>
                <c:pt idx="90">
                  <c:v>53.1</c:v>
                </c:pt>
                <c:pt idx="91">
                  <c:v>51.1</c:v>
                </c:pt>
                <c:pt idx="92">
                  <c:v>49.8</c:v>
                </c:pt>
                <c:pt idx="93">
                  <c:v>48.3</c:v>
                </c:pt>
                <c:pt idx="94">
                  <c:v>47.1</c:v>
                </c:pt>
                <c:pt idx="95">
                  <c:v>51.8</c:v>
                </c:pt>
                <c:pt idx="96">
                  <c:v>47.5</c:v>
                </c:pt>
                <c:pt idx="97">
                  <c:v>48.4</c:v>
                </c:pt>
                <c:pt idx="98">
                  <c:v>46.9</c:v>
                </c:pt>
                <c:pt idx="99">
                  <c:v>42.2</c:v>
                </c:pt>
                <c:pt idx="100">
                  <c:v>33.4</c:v>
                </c:pt>
                <c:pt idx="101">
                  <c:v>28.3</c:v>
                </c:pt>
                <c:pt idx="102">
                  <c:v>31.2</c:v>
                </c:pt>
                <c:pt idx="103">
                  <c:v>30.1</c:v>
                </c:pt>
                <c:pt idx="104">
                  <c:v>30.2</c:v>
                </c:pt>
                <c:pt idx="105">
                  <c:v>25.1</c:v>
                </c:pt>
                <c:pt idx="106">
                  <c:v>18.399999999999999</c:v>
                </c:pt>
                <c:pt idx="107">
                  <c:v>8.6999999999999993</c:v>
                </c:pt>
                <c:pt idx="108">
                  <c:v>1.7</c:v>
                </c:pt>
                <c:pt idx="109">
                  <c:v>-7.2</c:v>
                </c:pt>
                <c:pt idx="110">
                  <c:v>-8.1</c:v>
                </c:pt>
                <c:pt idx="111">
                  <c:v>-9.5</c:v>
                </c:pt>
                <c:pt idx="112">
                  <c:v>-7.6</c:v>
                </c:pt>
                <c:pt idx="113">
                  <c:v>-6.3</c:v>
                </c:pt>
                <c:pt idx="114">
                  <c:v>-7.6</c:v>
                </c:pt>
                <c:pt idx="115">
                  <c:v>-7.7</c:v>
                </c:pt>
                <c:pt idx="116">
                  <c:v>-8.4</c:v>
                </c:pt>
                <c:pt idx="117">
                  <c:v>-5</c:v>
                </c:pt>
                <c:pt idx="118">
                  <c:v>2.6</c:v>
                </c:pt>
                <c:pt idx="119">
                  <c:v>7.5</c:v>
                </c:pt>
                <c:pt idx="120">
                  <c:v>16.3</c:v>
                </c:pt>
                <c:pt idx="121">
                  <c:v>27.9</c:v>
                </c:pt>
                <c:pt idx="122">
                  <c:v>29.5</c:v>
                </c:pt>
                <c:pt idx="123">
                  <c:v>32.1</c:v>
                </c:pt>
                <c:pt idx="124">
                  <c:v>33.200000000000003</c:v>
                </c:pt>
                <c:pt idx="125">
                  <c:v>30.7</c:v>
                </c:pt>
                <c:pt idx="126">
                  <c:v>30.6</c:v>
                </c:pt>
                <c:pt idx="127">
                  <c:v>31.1</c:v>
                </c:pt>
                <c:pt idx="128">
                  <c:v>29.6</c:v>
                </c:pt>
                <c:pt idx="129">
                  <c:v>28.6</c:v>
                </c:pt>
                <c:pt idx="130">
                  <c:v>28.4</c:v>
                </c:pt>
                <c:pt idx="131">
                  <c:v>31.1</c:v>
                </c:pt>
                <c:pt idx="132">
                  <c:v>29.5</c:v>
                </c:pt>
                <c:pt idx="133">
                  <c:v>28.2</c:v>
                </c:pt>
                <c:pt idx="134">
                  <c:v>26.5</c:v>
                </c:pt>
                <c:pt idx="135">
                  <c:v>24.5</c:v>
                </c:pt>
                <c:pt idx="136">
                  <c:v>22.6</c:v>
                </c:pt>
                <c:pt idx="137">
                  <c:v>22.7</c:v>
                </c:pt>
                <c:pt idx="138">
                  <c:v>22.2</c:v>
                </c:pt>
                <c:pt idx="139">
                  <c:v>20.9</c:v>
                </c:pt>
                <c:pt idx="140">
                  <c:v>21.5</c:v>
                </c:pt>
                <c:pt idx="141">
                  <c:v>20</c:v>
                </c:pt>
                <c:pt idx="142">
                  <c:v>20.239999999999998</c:v>
                </c:pt>
                <c:pt idx="143">
                  <c:v>20.2</c:v>
                </c:pt>
                <c:pt idx="144">
                  <c:v>22.6</c:v>
                </c:pt>
                <c:pt idx="145">
                  <c:v>22.7</c:v>
                </c:pt>
                <c:pt idx="146">
                  <c:v>22.1</c:v>
                </c:pt>
                <c:pt idx="147">
                  <c:v>21.3</c:v>
                </c:pt>
                <c:pt idx="148">
                  <c:v>21</c:v>
                </c:pt>
                <c:pt idx="149">
                  <c:v>21.1</c:v>
                </c:pt>
                <c:pt idx="150">
                  <c:v>19.399999999999999</c:v>
                </c:pt>
                <c:pt idx="151">
                  <c:v>18.2</c:v>
                </c:pt>
                <c:pt idx="152">
                  <c:v>16.600000000000001</c:v>
                </c:pt>
                <c:pt idx="153">
                  <c:v>14.7</c:v>
                </c:pt>
                <c:pt idx="154">
                  <c:v>15.7</c:v>
                </c:pt>
                <c:pt idx="155">
                  <c:v>14.2</c:v>
                </c:pt>
                <c:pt idx="156">
                  <c:v>11.9</c:v>
                </c:pt>
                <c:pt idx="157">
                  <c:v>13.2</c:v>
                </c:pt>
                <c:pt idx="158">
                  <c:v>14.2</c:v>
                </c:pt>
                <c:pt idx="159">
                  <c:v>14.6</c:v>
                </c:pt>
                <c:pt idx="160">
                  <c:v>15.2</c:v>
                </c:pt>
                <c:pt idx="161">
                  <c:v>15.3</c:v>
                </c:pt>
                <c:pt idx="162">
                  <c:v>15.5</c:v>
                </c:pt>
                <c:pt idx="163">
                  <c:v>17</c:v>
                </c:pt>
                <c:pt idx="164">
                  <c:v>17.100000000000001</c:v>
                </c:pt>
                <c:pt idx="165">
                  <c:v>16.100000000000001</c:v>
                </c:pt>
                <c:pt idx="166">
                  <c:v>15.4</c:v>
                </c:pt>
                <c:pt idx="167">
                  <c:v>16.3</c:v>
                </c:pt>
                <c:pt idx="168">
                  <c:v>14.6</c:v>
                </c:pt>
                <c:pt idx="169">
                  <c:v>12.7</c:v>
                </c:pt>
                <c:pt idx="170">
                  <c:v>12.1</c:v>
                </c:pt>
                <c:pt idx="171">
                  <c:v>8.5</c:v>
                </c:pt>
                <c:pt idx="172">
                  <c:v>8.3000000000000007</c:v>
                </c:pt>
                <c:pt idx="173">
                  <c:v>7.7</c:v>
                </c:pt>
                <c:pt idx="174">
                  <c:v>6.7</c:v>
                </c:pt>
                <c:pt idx="175">
                  <c:v>6.2</c:v>
                </c:pt>
                <c:pt idx="176">
                  <c:v>6.6</c:v>
                </c:pt>
                <c:pt idx="177">
                  <c:v>7</c:v>
                </c:pt>
                <c:pt idx="178">
                  <c:v>6</c:v>
                </c:pt>
                <c:pt idx="179">
                  <c:v>5</c:v>
                </c:pt>
                <c:pt idx="180">
                  <c:v>2.2000000000000002</c:v>
                </c:pt>
                <c:pt idx="181">
                  <c:v>4.4000000000000004</c:v>
                </c:pt>
                <c:pt idx="182">
                  <c:v>4.0999999999999996</c:v>
                </c:pt>
                <c:pt idx="183">
                  <c:v>6.2</c:v>
                </c:pt>
                <c:pt idx="184">
                  <c:v>6.4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597200"/>
        <c:axId val="154599160"/>
      </c:lineChart>
      <c:lineChart>
        <c:grouping val="standard"/>
        <c:varyColors val="0"/>
        <c:ser>
          <c:idx val="1"/>
          <c:order val="1"/>
          <c:tx>
            <c:strRef>
              <c:f>page9c!$C$2</c:f>
              <c:strCache>
                <c:ptCount val="1"/>
                <c:pt idx="0">
                  <c:v>CPI with 14-month lag (RHS) </c:v>
                </c:pt>
              </c:strCache>
            </c:strRef>
          </c:tx>
          <c:spPr>
            <a:ln w="25400">
              <a:solidFill>
                <a:schemeClr val="tx2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numRef>
              <c:f>page9c!$A$3:$A$187</c:f>
              <c:numCache>
                <c:formatCode>m/d/yyyy</c:formatCode>
                <c:ptCount val="185"/>
                <c:pt idx="0">
                  <c:v>36556</c:v>
                </c:pt>
                <c:pt idx="1">
                  <c:v>36585</c:v>
                </c:pt>
                <c:pt idx="2">
                  <c:v>36616</c:v>
                </c:pt>
                <c:pt idx="3">
                  <c:v>36646</c:v>
                </c:pt>
                <c:pt idx="4">
                  <c:v>36677</c:v>
                </c:pt>
                <c:pt idx="5">
                  <c:v>36707</c:v>
                </c:pt>
                <c:pt idx="6">
                  <c:v>36738</c:v>
                </c:pt>
                <c:pt idx="7">
                  <c:v>36769</c:v>
                </c:pt>
                <c:pt idx="8">
                  <c:v>36799</c:v>
                </c:pt>
                <c:pt idx="9">
                  <c:v>36830</c:v>
                </c:pt>
                <c:pt idx="10">
                  <c:v>36860</c:v>
                </c:pt>
                <c:pt idx="11">
                  <c:v>36891</c:v>
                </c:pt>
                <c:pt idx="12">
                  <c:v>36922</c:v>
                </c:pt>
                <c:pt idx="13">
                  <c:v>36950</c:v>
                </c:pt>
                <c:pt idx="14">
                  <c:v>36981</c:v>
                </c:pt>
                <c:pt idx="15">
                  <c:v>37011</c:v>
                </c:pt>
                <c:pt idx="16">
                  <c:v>37042</c:v>
                </c:pt>
                <c:pt idx="17">
                  <c:v>37072</c:v>
                </c:pt>
                <c:pt idx="18">
                  <c:v>37103</c:v>
                </c:pt>
                <c:pt idx="19">
                  <c:v>37134</c:v>
                </c:pt>
                <c:pt idx="20">
                  <c:v>37164</c:v>
                </c:pt>
                <c:pt idx="21">
                  <c:v>37195</c:v>
                </c:pt>
                <c:pt idx="22">
                  <c:v>37225</c:v>
                </c:pt>
                <c:pt idx="23">
                  <c:v>37256</c:v>
                </c:pt>
                <c:pt idx="24">
                  <c:v>37287</c:v>
                </c:pt>
                <c:pt idx="25">
                  <c:v>37315</c:v>
                </c:pt>
                <c:pt idx="26">
                  <c:v>37346</c:v>
                </c:pt>
                <c:pt idx="27">
                  <c:v>37376</c:v>
                </c:pt>
                <c:pt idx="28">
                  <c:v>37407</c:v>
                </c:pt>
                <c:pt idx="29">
                  <c:v>37437</c:v>
                </c:pt>
                <c:pt idx="30">
                  <c:v>37468</c:v>
                </c:pt>
                <c:pt idx="31">
                  <c:v>37499</c:v>
                </c:pt>
                <c:pt idx="32">
                  <c:v>37529</c:v>
                </c:pt>
                <c:pt idx="33">
                  <c:v>37560</c:v>
                </c:pt>
                <c:pt idx="34">
                  <c:v>37590</c:v>
                </c:pt>
                <c:pt idx="35">
                  <c:v>37621</c:v>
                </c:pt>
                <c:pt idx="36">
                  <c:v>37652</c:v>
                </c:pt>
                <c:pt idx="37">
                  <c:v>37680</c:v>
                </c:pt>
                <c:pt idx="38">
                  <c:v>37711</c:v>
                </c:pt>
                <c:pt idx="39">
                  <c:v>37741</c:v>
                </c:pt>
                <c:pt idx="40">
                  <c:v>37772</c:v>
                </c:pt>
                <c:pt idx="41">
                  <c:v>37802</c:v>
                </c:pt>
                <c:pt idx="42">
                  <c:v>37833</c:v>
                </c:pt>
                <c:pt idx="43">
                  <c:v>37864</c:v>
                </c:pt>
                <c:pt idx="44">
                  <c:v>37894</c:v>
                </c:pt>
                <c:pt idx="45">
                  <c:v>37925</c:v>
                </c:pt>
                <c:pt idx="46">
                  <c:v>37955</c:v>
                </c:pt>
                <c:pt idx="47">
                  <c:v>37986</c:v>
                </c:pt>
                <c:pt idx="48">
                  <c:v>38017</c:v>
                </c:pt>
                <c:pt idx="49">
                  <c:v>38046</c:v>
                </c:pt>
                <c:pt idx="50">
                  <c:v>38077</c:v>
                </c:pt>
                <c:pt idx="51">
                  <c:v>38107</c:v>
                </c:pt>
                <c:pt idx="52">
                  <c:v>38138</c:v>
                </c:pt>
                <c:pt idx="53">
                  <c:v>38168</c:v>
                </c:pt>
                <c:pt idx="54">
                  <c:v>38199</c:v>
                </c:pt>
                <c:pt idx="55">
                  <c:v>38230</c:v>
                </c:pt>
                <c:pt idx="56">
                  <c:v>38260</c:v>
                </c:pt>
                <c:pt idx="57">
                  <c:v>38291</c:v>
                </c:pt>
                <c:pt idx="58">
                  <c:v>38321</c:v>
                </c:pt>
                <c:pt idx="59">
                  <c:v>38352</c:v>
                </c:pt>
                <c:pt idx="60">
                  <c:v>38383</c:v>
                </c:pt>
                <c:pt idx="61">
                  <c:v>38411</c:v>
                </c:pt>
                <c:pt idx="62">
                  <c:v>38442</c:v>
                </c:pt>
                <c:pt idx="63">
                  <c:v>38472</c:v>
                </c:pt>
                <c:pt idx="64">
                  <c:v>38503</c:v>
                </c:pt>
                <c:pt idx="65">
                  <c:v>38533</c:v>
                </c:pt>
                <c:pt idx="66">
                  <c:v>38564</c:v>
                </c:pt>
                <c:pt idx="67">
                  <c:v>38595</c:v>
                </c:pt>
                <c:pt idx="68">
                  <c:v>38625</c:v>
                </c:pt>
                <c:pt idx="69">
                  <c:v>38656</c:v>
                </c:pt>
                <c:pt idx="70">
                  <c:v>38686</c:v>
                </c:pt>
                <c:pt idx="71">
                  <c:v>38717</c:v>
                </c:pt>
                <c:pt idx="72">
                  <c:v>38748</c:v>
                </c:pt>
                <c:pt idx="73">
                  <c:v>38776</c:v>
                </c:pt>
                <c:pt idx="74">
                  <c:v>38807</c:v>
                </c:pt>
                <c:pt idx="75">
                  <c:v>38837</c:v>
                </c:pt>
                <c:pt idx="76">
                  <c:v>38868</c:v>
                </c:pt>
                <c:pt idx="77">
                  <c:v>38898</c:v>
                </c:pt>
                <c:pt idx="78">
                  <c:v>38929</c:v>
                </c:pt>
                <c:pt idx="79">
                  <c:v>38960</c:v>
                </c:pt>
                <c:pt idx="80">
                  <c:v>38990</c:v>
                </c:pt>
                <c:pt idx="81">
                  <c:v>39021</c:v>
                </c:pt>
                <c:pt idx="82">
                  <c:v>39051</c:v>
                </c:pt>
                <c:pt idx="83">
                  <c:v>39082</c:v>
                </c:pt>
                <c:pt idx="84">
                  <c:v>39113</c:v>
                </c:pt>
                <c:pt idx="85">
                  <c:v>39141</c:v>
                </c:pt>
                <c:pt idx="86">
                  <c:v>39172</c:v>
                </c:pt>
                <c:pt idx="87">
                  <c:v>39202</c:v>
                </c:pt>
                <c:pt idx="88">
                  <c:v>39233</c:v>
                </c:pt>
                <c:pt idx="89">
                  <c:v>39263</c:v>
                </c:pt>
                <c:pt idx="90">
                  <c:v>39294</c:v>
                </c:pt>
                <c:pt idx="91">
                  <c:v>39325</c:v>
                </c:pt>
                <c:pt idx="92">
                  <c:v>39355</c:v>
                </c:pt>
                <c:pt idx="93">
                  <c:v>39386</c:v>
                </c:pt>
                <c:pt idx="94">
                  <c:v>39416</c:v>
                </c:pt>
                <c:pt idx="95">
                  <c:v>39447</c:v>
                </c:pt>
                <c:pt idx="96">
                  <c:v>39478</c:v>
                </c:pt>
                <c:pt idx="97">
                  <c:v>39507</c:v>
                </c:pt>
                <c:pt idx="98">
                  <c:v>39538</c:v>
                </c:pt>
                <c:pt idx="99">
                  <c:v>39568</c:v>
                </c:pt>
                <c:pt idx="100">
                  <c:v>39599</c:v>
                </c:pt>
                <c:pt idx="101">
                  <c:v>39629</c:v>
                </c:pt>
                <c:pt idx="102">
                  <c:v>39660</c:v>
                </c:pt>
                <c:pt idx="103">
                  <c:v>39691</c:v>
                </c:pt>
                <c:pt idx="104">
                  <c:v>39721</c:v>
                </c:pt>
                <c:pt idx="105">
                  <c:v>39752</c:v>
                </c:pt>
                <c:pt idx="106">
                  <c:v>39782</c:v>
                </c:pt>
                <c:pt idx="107">
                  <c:v>39813</c:v>
                </c:pt>
                <c:pt idx="108">
                  <c:v>39844</c:v>
                </c:pt>
                <c:pt idx="109">
                  <c:v>39872</c:v>
                </c:pt>
                <c:pt idx="110">
                  <c:v>39903</c:v>
                </c:pt>
                <c:pt idx="111">
                  <c:v>39933</c:v>
                </c:pt>
                <c:pt idx="112">
                  <c:v>39964</c:v>
                </c:pt>
                <c:pt idx="113">
                  <c:v>39994</c:v>
                </c:pt>
                <c:pt idx="114">
                  <c:v>40025</c:v>
                </c:pt>
                <c:pt idx="115">
                  <c:v>40056</c:v>
                </c:pt>
                <c:pt idx="116">
                  <c:v>40086</c:v>
                </c:pt>
                <c:pt idx="117">
                  <c:v>40117</c:v>
                </c:pt>
                <c:pt idx="118">
                  <c:v>40147</c:v>
                </c:pt>
                <c:pt idx="119">
                  <c:v>40178</c:v>
                </c:pt>
                <c:pt idx="120">
                  <c:v>40209</c:v>
                </c:pt>
                <c:pt idx="121">
                  <c:v>40237</c:v>
                </c:pt>
                <c:pt idx="122">
                  <c:v>40268</c:v>
                </c:pt>
                <c:pt idx="123">
                  <c:v>40298</c:v>
                </c:pt>
                <c:pt idx="124">
                  <c:v>40329</c:v>
                </c:pt>
                <c:pt idx="125">
                  <c:v>40359</c:v>
                </c:pt>
                <c:pt idx="126">
                  <c:v>40390</c:v>
                </c:pt>
                <c:pt idx="127">
                  <c:v>40421</c:v>
                </c:pt>
                <c:pt idx="128">
                  <c:v>40451</c:v>
                </c:pt>
                <c:pt idx="129">
                  <c:v>40482</c:v>
                </c:pt>
                <c:pt idx="130">
                  <c:v>40512</c:v>
                </c:pt>
                <c:pt idx="131">
                  <c:v>40543</c:v>
                </c:pt>
                <c:pt idx="132">
                  <c:v>40574</c:v>
                </c:pt>
                <c:pt idx="133">
                  <c:v>40602</c:v>
                </c:pt>
                <c:pt idx="134">
                  <c:v>40633</c:v>
                </c:pt>
                <c:pt idx="135">
                  <c:v>40663</c:v>
                </c:pt>
                <c:pt idx="136">
                  <c:v>40694</c:v>
                </c:pt>
                <c:pt idx="137">
                  <c:v>40724</c:v>
                </c:pt>
                <c:pt idx="138">
                  <c:v>40755</c:v>
                </c:pt>
                <c:pt idx="139">
                  <c:v>40786</c:v>
                </c:pt>
                <c:pt idx="140">
                  <c:v>40816</c:v>
                </c:pt>
                <c:pt idx="141">
                  <c:v>40847</c:v>
                </c:pt>
                <c:pt idx="142">
                  <c:v>40877</c:v>
                </c:pt>
                <c:pt idx="143">
                  <c:v>40908</c:v>
                </c:pt>
                <c:pt idx="144">
                  <c:v>40939</c:v>
                </c:pt>
                <c:pt idx="145">
                  <c:v>40968</c:v>
                </c:pt>
                <c:pt idx="146">
                  <c:v>40999</c:v>
                </c:pt>
                <c:pt idx="147">
                  <c:v>41029</c:v>
                </c:pt>
                <c:pt idx="148">
                  <c:v>41060</c:v>
                </c:pt>
                <c:pt idx="149">
                  <c:v>41090</c:v>
                </c:pt>
                <c:pt idx="150">
                  <c:v>41121</c:v>
                </c:pt>
                <c:pt idx="151">
                  <c:v>41152</c:v>
                </c:pt>
                <c:pt idx="152">
                  <c:v>41182</c:v>
                </c:pt>
                <c:pt idx="153">
                  <c:v>41213</c:v>
                </c:pt>
                <c:pt idx="154">
                  <c:v>41243</c:v>
                </c:pt>
                <c:pt idx="155">
                  <c:v>41274</c:v>
                </c:pt>
                <c:pt idx="156">
                  <c:v>41305</c:v>
                </c:pt>
                <c:pt idx="157">
                  <c:v>41333</c:v>
                </c:pt>
                <c:pt idx="158">
                  <c:v>41364</c:v>
                </c:pt>
                <c:pt idx="159">
                  <c:v>41394</c:v>
                </c:pt>
                <c:pt idx="160">
                  <c:v>41425</c:v>
                </c:pt>
                <c:pt idx="161">
                  <c:v>41455</c:v>
                </c:pt>
                <c:pt idx="162">
                  <c:v>41486</c:v>
                </c:pt>
                <c:pt idx="163">
                  <c:v>41517</c:v>
                </c:pt>
                <c:pt idx="164">
                  <c:v>41547</c:v>
                </c:pt>
                <c:pt idx="165">
                  <c:v>41578</c:v>
                </c:pt>
                <c:pt idx="166">
                  <c:v>41608</c:v>
                </c:pt>
                <c:pt idx="167">
                  <c:v>41639</c:v>
                </c:pt>
                <c:pt idx="168">
                  <c:v>41670</c:v>
                </c:pt>
                <c:pt idx="169">
                  <c:v>41698</c:v>
                </c:pt>
                <c:pt idx="170">
                  <c:v>41729</c:v>
                </c:pt>
                <c:pt idx="171">
                  <c:v>41759</c:v>
                </c:pt>
                <c:pt idx="172">
                  <c:v>41790</c:v>
                </c:pt>
                <c:pt idx="173">
                  <c:v>41820</c:v>
                </c:pt>
                <c:pt idx="174">
                  <c:v>41851</c:v>
                </c:pt>
                <c:pt idx="175">
                  <c:v>41882</c:v>
                </c:pt>
                <c:pt idx="176">
                  <c:v>41912</c:v>
                </c:pt>
                <c:pt idx="177">
                  <c:v>41943</c:v>
                </c:pt>
                <c:pt idx="178">
                  <c:v>41973</c:v>
                </c:pt>
                <c:pt idx="179">
                  <c:v>42004</c:v>
                </c:pt>
                <c:pt idx="180">
                  <c:v>42035</c:v>
                </c:pt>
                <c:pt idx="181">
                  <c:v>42063</c:v>
                </c:pt>
                <c:pt idx="182">
                  <c:v>42094</c:v>
                </c:pt>
                <c:pt idx="183">
                  <c:v>42124</c:v>
                </c:pt>
                <c:pt idx="184">
                  <c:v>42155</c:v>
                </c:pt>
              </c:numCache>
            </c:numRef>
          </c:cat>
          <c:val>
            <c:numRef>
              <c:f>page9c!$C$3:$C$187</c:f>
              <c:numCache>
                <c:formatCode>General</c:formatCode>
                <c:ptCount val="185"/>
                <c:pt idx="0">
                  <c:v>24.8</c:v>
                </c:pt>
                <c:pt idx="1">
                  <c:v>23.7</c:v>
                </c:pt>
                <c:pt idx="2">
                  <c:v>22.1</c:v>
                </c:pt>
                <c:pt idx="3">
                  <c:v>20.9</c:v>
                </c:pt>
                <c:pt idx="4">
                  <c:v>20</c:v>
                </c:pt>
                <c:pt idx="5">
                  <c:v>18.8</c:v>
                </c:pt>
                <c:pt idx="6">
                  <c:v>18.600000000000001</c:v>
                </c:pt>
                <c:pt idx="7">
                  <c:v>18.600000000000001</c:v>
                </c:pt>
                <c:pt idx="8">
                  <c:v>19</c:v>
                </c:pt>
                <c:pt idx="9">
                  <c:v>17.7</c:v>
                </c:pt>
                <c:pt idx="10">
                  <c:v>16.8</c:v>
                </c:pt>
                <c:pt idx="11">
                  <c:v>16</c:v>
                </c:pt>
                <c:pt idx="12">
                  <c:v>15.9</c:v>
                </c:pt>
                <c:pt idx="13">
                  <c:v>14.7</c:v>
                </c:pt>
                <c:pt idx="14">
                  <c:v>15</c:v>
                </c:pt>
                <c:pt idx="15">
                  <c:v>15.1</c:v>
                </c:pt>
                <c:pt idx="16">
                  <c:v>14.9</c:v>
                </c:pt>
                <c:pt idx="17">
                  <c:v>14.8</c:v>
                </c:pt>
                <c:pt idx="18">
                  <c:v>15.1</c:v>
                </c:pt>
                <c:pt idx="19">
                  <c:v>15.1</c:v>
                </c:pt>
                <c:pt idx="20">
                  <c:v>14.3</c:v>
                </c:pt>
                <c:pt idx="21">
                  <c:v>14.8</c:v>
                </c:pt>
                <c:pt idx="22">
                  <c:v>14.8</c:v>
                </c:pt>
                <c:pt idx="23">
                  <c:v>14.6</c:v>
                </c:pt>
                <c:pt idx="24">
                  <c:v>13.6</c:v>
                </c:pt>
                <c:pt idx="25">
                  <c:v>13.9</c:v>
                </c:pt>
                <c:pt idx="26">
                  <c:v>13.9</c:v>
                </c:pt>
                <c:pt idx="27">
                  <c:v>13.3</c:v>
                </c:pt>
                <c:pt idx="28">
                  <c:v>13.3</c:v>
                </c:pt>
                <c:pt idx="29">
                  <c:v>13.2</c:v>
                </c:pt>
                <c:pt idx="30">
                  <c:v>12.5</c:v>
                </c:pt>
                <c:pt idx="31">
                  <c:v>12</c:v>
                </c:pt>
                <c:pt idx="32">
                  <c:v>11.3</c:v>
                </c:pt>
                <c:pt idx="33">
                  <c:v>10.6</c:v>
                </c:pt>
                <c:pt idx="34">
                  <c:v>10.3</c:v>
                </c:pt>
                <c:pt idx="35">
                  <c:v>10.199999999999999</c:v>
                </c:pt>
                <c:pt idx="36">
                  <c:v>10.199999999999999</c:v>
                </c:pt>
                <c:pt idx="37">
                  <c:v>10.1</c:v>
                </c:pt>
                <c:pt idx="38">
                  <c:v>10.4</c:v>
                </c:pt>
                <c:pt idx="39">
                  <c:v>11.3</c:v>
                </c:pt>
                <c:pt idx="40">
                  <c:v>11.4</c:v>
                </c:pt>
                <c:pt idx="41">
                  <c:v>11.5</c:v>
                </c:pt>
                <c:pt idx="42">
                  <c:v>11.7</c:v>
                </c:pt>
                <c:pt idx="43">
                  <c:v>11.7</c:v>
                </c:pt>
                <c:pt idx="44">
                  <c:v>12.7</c:v>
                </c:pt>
                <c:pt idx="45">
                  <c:v>13</c:v>
                </c:pt>
                <c:pt idx="46">
                  <c:v>13.6</c:v>
                </c:pt>
                <c:pt idx="47">
                  <c:v>13.8</c:v>
                </c:pt>
                <c:pt idx="48">
                  <c:v>13.8</c:v>
                </c:pt>
                <c:pt idx="49">
                  <c:v>13.7</c:v>
                </c:pt>
                <c:pt idx="50">
                  <c:v>13.2</c:v>
                </c:pt>
                <c:pt idx="51">
                  <c:v>12.5</c:v>
                </c:pt>
                <c:pt idx="52">
                  <c:v>12.3</c:v>
                </c:pt>
                <c:pt idx="53">
                  <c:v>11.7</c:v>
                </c:pt>
                <c:pt idx="54">
                  <c:v>11.3</c:v>
                </c:pt>
                <c:pt idx="55">
                  <c:v>10.9</c:v>
                </c:pt>
                <c:pt idx="56">
                  <c:v>10.7</c:v>
                </c:pt>
                <c:pt idx="57">
                  <c:v>11.2</c:v>
                </c:pt>
                <c:pt idx="58">
                  <c:v>10.6</c:v>
                </c:pt>
                <c:pt idx="59">
                  <c:v>9.8000000000000007</c:v>
                </c:pt>
                <c:pt idx="60">
                  <c:v>9.4</c:v>
                </c:pt>
                <c:pt idx="61">
                  <c:v>9</c:v>
                </c:pt>
                <c:pt idx="62">
                  <c:v>9.3000000000000007</c:v>
                </c:pt>
                <c:pt idx="63">
                  <c:v>9.6</c:v>
                </c:pt>
                <c:pt idx="64">
                  <c:v>9.5</c:v>
                </c:pt>
                <c:pt idx="65">
                  <c:v>9.1999999999999993</c:v>
                </c:pt>
                <c:pt idx="66">
                  <c:v>9</c:v>
                </c:pt>
                <c:pt idx="67">
                  <c:v>9</c:v>
                </c:pt>
                <c:pt idx="68">
                  <c:v>8.1999999999999993</c:v>
                </c:pt>
                <c:pt idx="69">
                  <c:v>7.6</c:v>
                </c:pt>
                <c:pt idx="70">
                  <c:v>7.4</c:v>
                </c:pt>
                <c:pt idx="71">
                  <c:v>7.6</c:v>
                </c:pt>
                <c:pt idx="72">
                  <c:v>7.8</c:v>
                </c:pt>
                <c:pt idx="73">
                  <c:v>8.5</c:v>
                </c:pt>
                <c:pt idx="74">
                  <c:v>8.6999999999999993</c:v>
                </c:pt>
                <c:pt idx="75">
                  <c:v>8.6</c:v>
                </c:pt>
                <c:pt idx="76">
                  <c:v>9.4</c:v>
                </c:pt>
                <c:pt idx="77">
                  <c:v>10.8</c:v>
                </c:pt>
                <c:pt idx="78">
                  <c:v>11.5</c:v>
                </c:pt>
                <c:pt idx="79">
                  <c:v>11.9</c:v>
                </c:pt>
                <c:pt idx="80">
                  <c:v>12.6</c:v>
                </c:pt>
                <c:pt idx="81">
                  <c:v>12.7</c:v>
                </c:pt>
                <c:pt idx="82">
                  <c:v>13.3</c:v>
                </c:pt>
                <c:pt idx="83">
                  <c:v>14.3</c:v>
                </c:pt>
                <c:pt idx="84">
                  <c:v>15.1</c:v>
                </c:pt>
                <c:pt idx="85">
                  <c:v>15.1</c:v>
                </c:pt>
                <c:pt idx="86">
                  <c:v>14.7</c:v>
                </c:pt>
                <c:pt idx="87">
                  <c:v>15</c:v>
                </c:pt>
                <c:pt idx="88">
                  <c:v>15</c:v>
                </c:pt>
                <c:pt idx="89">
                  <c:v>14.2</c:v>
                </c:pt>
                <c:pt idx="90">
                  <c:v>13.8</c:v>
                </c:pt>
                <c:pt idx="91">
                  <c:v>13.3</c:v>
                </c:pt>
                <c:pt idx="92">
                  <c:v>13.4</c:v>
                </c:pt>
                <c:pt idx="93">
                  <c:v>13.9</c:v>
                </c:pt>
                <c:pt idx="94">
                  <c:v>14</c:v>
                </c:pt>
                <c:pt idx="95">
                  <c:v>13.2</c:v>
                </c:pt>
                <c:pt idx="96">
                  <c:v>12.3</c:v>
                </c:pt>
                <c:pt idx="97">
                  <c:v>11.9</c:v>
                </c:pt>
                <c:pt idx="98">
                  <c:v>12</c:v>
                </c:pt>
                <c:pt idx="99">
                  <c:v>11.6</c:v>
                </c:pt>
                <c:pt idx="100">
                  <c:v>10.7</c:v>
                </c:pt>
                <c:pt idx="101">
                  <c:v>9.6999999999999993</c:v>
                </c:pt>
                <c:pt idx="102">
                  <c:v>9.1</c:v>
                </c:pt>
                <c:pt idx="103">
                  <c:v>8.8000000000000007</c:v>
                </c:pt>
                <c:pt idx="104">
                  <c:v>8</c:v>
                </c:pt>
                <c:pt idx="105">
                  <c:v>7.2</c:v>
                </c:pt>
                <c:pt idx="106">
                  <c:v>6.5</c:v>
                </c:pt>
                <c:pt idx="107">
                  <c:v>6</c:v>
                </c:pt>
                <c:pt idx="108">
                  <c:v>6</c:v>
                </c:pt>
                <c:pt idx="109">
                  <c:v>5.8</c:v>
                </c:pt>
                <c:pt idx="110">
                  <c:v>5.5</c:v>
                </c:pt>
                <c:pt idx="111">
                  <c:v>6.1</c:v>
                </c:pt>
                <c:pt idx="112">
                  <c:v>7</c:v>
                </c:pt>
                <c:pt idx="113">
                  <c:v>7.5</c:v>
                </c:pt>
                <c:pt idx="114">
                  <c:v>8.1</c:v>
                </c:pt>
                <c:pt idx="115">
                  <c:v>8.8000000000000007</c:v>
                </c:pt>
                <c:pt idx="116">
                  <c:v>9.6999999999999993</c:v>
                </c:pt>
                <c:pt idx="117">
                  <c:v>9.5</c:v>
                </c:pt>
                <c:pt idx="118">
                  <c:v>9.5</c:v>
                </c:pt>
                <c:pt idx="119">
                  <c:v>9.6</c:v>
                </c:pt>
                <c:pt idx="120">
                  <c:v>9.6</c:v>
                </c:pt>
                <c:pt idx="121">
                  <c:v>9.4</c:v>
                </c:pt>
                <c:pt idx="122">
                  <c:v>9</c:v>
                </c:pt>
                <c:pt idx="123">
                  <c:v>8.1999999999999993</c:v>
                </c:pt>
                <c:pt idx="124">
                  <c:v>7.2</c:v>
                </c:pt>
                <c:pt idx="125">
                  <c:v>7.2</c:v>
                </c:pt>
                <c:pt idx="126">
                  <c:v>6.8</c:v>
                </c:pt>
                <c:pt idx="127">
                  <c:v>6.1</c:v>
                </c:pt>
                <c:pt idx="128">
                  <c:v>4.2</c:v>
                </c:pt>
                <c:pt idx="129">
                  <c:v>3.7</c:v>
                </c:pt>
                <c:pt idx="130">
                  <c:v>3.7</c:v>
                </c:pt>
                <c:pt idx="131">
                  <c:v>3.6</c:v>
                </c:pt>
                <c:pt idx="132">
                  <c:v>3.6</c:v>
                </c:pt>
                <c:pt idx="133">
                  <c:v>4.3</c:v>
                </c:pt>
                <c:pt idx="134">
                  <c:v>5.6</c:v>
                </c:pt>
                <c:pt idx="135">
                  <c:v>5.9</c:v>
                </c:pt>
                <c:pt idx="136">
                  <c:v>6.6</c:v>
                </c:pt>
                <c:pt idx="137">
                  <c:v>6.5</c:v>
                </c:pt>
                <c:pt idx="138">
                  <c:v>6.5</c:v>
                </c:pt>
                <c:pt idx="139">
                  <c:v>6.6</c:v>
                </c:pt>
                <c:pt idx="140">
                  <c:v>7.1</c:v>
                </c:pt>
                <c:pt idx="141">
                  <c:v>7.3</c:v>
                </c:pt>
                <c:pt idx="142">
                  <c:v>7</c:v>
                </c:pt>
                <c:pt idx="143">
                  <c:v>7.2</c:v>
                </c:pt>
                <c:pt idx="144">
                  <c:v>7.4</c:v>
                </c:pt>
                <c:pt idx="145">
                  <c:v>6.9</c:v>
                </c:pt>
                <c:pt idx="146">
                  <c:v>6.5</c:v>
                </c:pt>
                <c:pt idx="147">
                  <c:v>6.5</c:v>
                </c:pt>
                <c:pt idx="148">
                  <c:v>6.1</c:v>
                </c:pt>
                <c:pt idx="149">
                  <c:v>6.3</c:v>
                </c:pt>
                <c:pt idx="150">
                  <c:v>6.5</c:v>
                </c:pt>
                <c:pt idx="151">
                  <c:v>6.5</c:v>
                </c:pt>
                <c:pt idx="152">
                  <c:v>6.1</c:v>
                </c:pt>
                <c:pt idx="153">
                  <c:v>6.2</c:v>
                </c:pt>
                <c:pt idx="154">
                  <c:v>6.9</c:v>
                </c:pt>
                <c:pt idx="155">
                  <c:v>7.3</c:v>
                </c:pt>
                <c:pt idx="156">
                  <c:v>7.6</c:v>
                </c:pt>
                <c:pt idx="157">
                  <c:v>7.8</c:v>
                </c:pt>
                <c:pt idx="158">
                  <c:v>7.5</c:v>
                </c:pt>
                <c:pt idx="159">
                  <c:v>7.6</c:v>
                </c:pt>
                <c:pt idx="160">
                  <c:v>8</c:v>
                </c:pt>
                <c:pt idx="161">
                  <c:v>8.3000000000000007</c:v>
                </c:pt>
                <c:pt idx="162">
                  <c:v>9.1</c:v>
                </c:pt>
                <c:pt idx="163">
                  <c:v>11.4</c:v>
                </c:pt>
                <c:pt idx="164">
                  <c:v>15</c:v>
                </c:pt>
                <c:pt idx="165">
                  <c:v>16.7</c:v>
                </c:pt>
                <c:pt idx="166">
                  <c:v>16.899999999999999</c:v>
                </c:pt>
                <c:pt idx="167">
                  <c:v>16.399999999999999</c:v>
                </c:pt>
                <c:pt idx="168">
                  <c:v>15.8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600728"/>
        <c:axId val="154602296"/>
      </c:lineChart>
      <c:dateAx>
        <c:axId val="154597200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low"/>
        <c:spPr>
          <a:noFill/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ru-RU"/>
          </a:p>
        </c:txPr>
        <c:crossAx val="154599160"/>
        <c:crosses val="autoZero"/>
        <c:auto val="1"/>
        <c:lblOffset val="0"/>
        <c:baseTimeUnit val="months"/>
        <c:majorUnit val="1"/>
        <c:majorTimeUnit val="years"/>
        <c:minorUnit val="1"/>
        <c:minorTimeUnit val="years"/>
      </c:dateAx>
      <c:valAx>
        <c:axId val="154599160"/>
        <c:scaling>
          <c:orientation val="minMax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#,##0_);\(#,##0\)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54597200"/>
        <c:crosses val="autoZero"/>
        <c:crossBetween val="between"/>
      </c:valAx>
      <c:dateAx>
        <c:axId val="15460072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54602296"/>
        <c:crosses val="autoZero"/>
        <c:auto val="1"/>
        <c:lblOffset val="100"/>
        <c:baseTimeUnit val="months"/>
      </c:dateAx>
      <c:valAx>
        <c:axId val="154602296"/>
        <c:scaling>
          <c:orientation val="minMax"/>
          <c:min val="-10"/>
        </c:scaling>
        <c:delete val="0"/>
        <c:axPos val="r"/>
        <c:numFmt formatCode="#,##0_);\(#,##0\)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54600728"/>
        <c:crosses val="max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37714561379349798"/>
          <c:y val="0"/>
          <c:w val="0.58578431372549034"/>
          <c:h val="0.23537051109364451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+mn-lt"/>
          <a:ea typeface="Arial Narrow"/>
          <a:cs typeface="Arial Narrow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3921568627451"/>
          <c:y val="0.13227513227513227"/>
          <c:w val="0.85539215686274506"/>
          <c:h val="0.63492063492063489"/>
        </c:manualLayout>
      </c:layout>
      <c:areaChart>
        <c:grouping val="stacked"/>
        <c:varyColors val="0"/>
        <c:ser>
          <c:idx val="1"/>
          <c:order val="0"/>
          <c:tx>
            <c:strRef>
              <c:f>page9d!$B$2</c:f>
              <c:strCache>
                <c:ptCount val="1"/>
                <c:pt idx="0">
                  <c:v>CBR correspondent accounts 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25400">
              <a:noFill/>
            </a:ln>
          </c:spPr>
          <c:cat>
            <c:numRef>
              <c:f>page9d!$A$759:$A$1060</c:f>
              <c:numCache>
                <c:formatCode>m/d/yyyy</c:formatCode>
                <c:ptCount val="302"/>
                <c:pt idx="0">
                  <c:v>41730</c:v>
                </c:pt>
                <c:pt idx="1">
                  <c:v>41731</c:v>
                </c:pt>
                <c:pt idx="2">
                  <c:v>41732</c:v>
                </c:pt>
                <c:pt idx="3">
                  <c:v>41733</c:v>
                </c:pt>
                <c:pt idx="4">
                  <c:v>41736</c:v>
                </c:pt>
                <c:pt idx="5">
                  <c:v>41737</c:v>
                </c:pt>
                <c:pt idx="6">
                  <c:v>41738</c:v>
                </c:pt>
                <c:pt idx="7">
                  <c:v>41739</c:v>
                </c:pt>
                <c:pt idx="8">
                  <c:v>41740</c:v>
                </c:pt>
                <c:pt idx="9">
                  <c:v>41743</c:v>
                </c:pt>
                <c:pt idx="10">
                  <c:v>41744</c:v>
                </c:pt>
                <c:pt idx="11">
                  <c:v>41745</c:v>
                </c:pt>
                <c:pt idx="12">
                  <c:v>41746</c:v>
                </c:pt>
                <c:pt idx="13">
                  <c:v>41747</c:v>
                </c:pt>
                <c:pt idx="14">
                  <c:v>41750</c:v>
                </c:pt>
                <c:pt idx="15">
                  <c:v>41751</c:v>
                </c:pt>
                <c:pt idx="16">
                  <c:v>41752</c:v>
                </c:pt>
                <c:pt idx="17">
                  <c:v>41753</c:v>
                </c:pt>
                <c:pt idx="18">
                  <c:v>41754</c:v>
                </c:pt>
                <c:pt idx="19">
                  <c:v>41757</c:v>
                </c:pt>
                <c:pt idx="20">
                  <c:v>41758</c:v>
                </c:pt>
                <c:pt idx="21">
                  <c:v>41759</c:v>
                </c:pt>
                <c:pt idx="22">
                  <c:v>41761</c:v>
                </c:pt>
                <c:pt idx="23">
                  <c:v>41764</c:v>
                </c:pt>
                <c:pt idx="24">
                  <c:v>41765</c:v>
                </c:pt>
                <c:pt idx="25">
                  <c:v>41766</c:v>
                </c:pt>
                <c:pt idx="26">
                  <c:v>41767</c:v>
                </c:pt>
                <c:pt idx="27">
                  <c:v>41768</c:v>
                </c:pt>
                <c:pt idx="28">
                  <c:v>41771</c:v>
                </c:pt>
                <c:pt idx="29">
                  <c:v>41772</c:v>
                </c:pt>
                <c:pt idx="30">
                  <c:v>41773</c:v>
                </c:pt>
                <c:pt idx="31">
                  <c:v>41774</c:v>
                </c:pt>
                <c:pt idx="32">
                  <c:v>41775</c:v>
                </c:pt>
                <c:pt idx="33">
                  <c:v>41778</c:v>
                </c:pt>
                <c:pt idx="34">
                  <c:v>41779</c:v>
                </c:pt>
                <c:pt idx="35">
                  <c:v>41780</c:v>
                </c:pt>
                <c:pt idx="36">
                  <c:v>41781</c:v>
                </c:pt>
                <c:pt idx="37">
                  <c:v>41782</c:v>
                </c:pt>
                <c:pt idx="38">
                  <c:v>41785</c:v>
                </c:pt>
                <c:pt idx="39">
                  <c:v>41786</c:v>
                </c:pt>
                <c:pt idx="40">
                  <c:v>41787</c:v>
                </c:pt>
                <c:pt idx="41">
                  <c:v>41788</c:v>
                </c:pt>
                <c:pt idx="42">
                  <c:v>41789</c:v>
                </c:pt>
                <c:pt idx="43">
                  <c:v>41792</c:v>
                </c:pt>
                <c:pt idx="44">
                  <c:v>41793</c:v>
                </c:pt>
                <c:pt idx="45">
                  <c:v>41794</c:v>
                </c:pt>
                <c:pt idx="46">
                  <c:v>41795</c:v>
                </c:pt>
                <c:pt idx="47">
                  <c:v>41796</c:v>
                </c:pt>
                <c:pt idx="48">
                  <c:v>41799</c:v>
                </c:pt>
                <c:pt idx="49">
                  <c:v>41800</c:v>
                </c:pt>
                <c:pt idx="50">
                  <c:v>41801</c:v>
                </c:pt>
                <c:pt idx="51">
                  <c:v>41806</c:v>
                </c:pt>
                <c:pt idx="52">
                  <c:v>41807</c:v>
                </c:pt>
                <c:pt idx="53">
                  <c:v>41808</c:v>
                </c:pt>
                <c:pt idx="54">
                  <c:v>41809</c:v>
                </c:pt>
                <c:pt idx="55">
                  <c:v>41810</c:v>
                </c:pt>
                <c:pt idx="56">
                  <c:v>41813</c:v>
                </c:pt>
                <c:pt idx="57">
                  <c:v>41814</c:v>
                </c:pt>
                <c:pt idx="58">
                  <c:v>41815</c:v>
                </c:pt>
                <c:pt idx="59">
                  <c:v>41816</c:v>
                </c:pt>
                <c:pt idx="60">
                  <c:v>41817</c:v>
                </c:pt>
                <c:pt idx="61">
                  <c:v>41820</c:v>
                </c:pt>
                <c:pt idx="62">
                  <c:v>41821</c:v>
                </c:pt>
                <c:pt idx="63">
                  <c:v>41822</c:v>
                </c:pt>
                <c:pt idx="64">
                  <c:v>41823</c:v>
                </c:pt>
                <c:pt idx="65">
                  <c:v>41824</c:v>
                </c:pt>
                <c:pt idx="66">
                  <c:v>41827</c:v>
                </c:pt>
                <c:pt idx="67">
                  <c:v>41828</c:v>
                </c:pt>
                <c:pt idx="68">
                  <c:v>41829</c:v>
                </c:pt>
                <c:pt idx="69">
                  <c:v>41830</c:v>
                </c:pt>
                <c:pt idx="70">
                  <c:v>41831</c:v>
                </c:pt>
                <c:pt idx="71">
                  <c:v>41834</c:v>
                </c:pt>
                <c:pt idx="72">
                  <c:v>41835</c:v>
                </c:pt>
                <c:pt idx="73">
                  <c:v>41836</c:v>
                </c:pt>
                <c:pt idx="74">
                  <c:v>41837</c:v>
                </c:pt>
                <c:pt idx="75">
                  <c:v>41838</c:v>
                </c:pt>
                <c:pt idx="76">
                  <c:v>41841</c:v>
                </c:pt>
                <c:pt idx="77">
                  <c:v>41842</c:v>
                </c:pt>
                <c:pt idx="78">
                  <c:v>41843</c:v>
                </c:pt>
                <c:pt idx="79">
                  <c:v>41844</c:v>
                </c:pt>
                <c:pt idx="80">
                  <c:v>41845</c:v>
                </c:pt>
                <c:pt idx="81">
                  <c:v>41848</c:v>
                </c:pt>
                <c:pt idx="82">
                  <c:v>41849</c:v>
                </c:pt>
                <c:pt idx="83">
                  <c:v>41850</c:v>
                </c:pt>
                <c:pt idx="84">
                  <c:v>41851</c:v>
                </c:pt>
                <c:pt idx="85">
                  <c:v>41852</c:v>
                </c:pt>
                <c:pt idx="86">
                  <c:v>41855</c:v>
                </c:pt>
                <c:pt idx="87">
                  <c:v>41856</c:v>
                </c:pt>
                <c:pt idx="88">
                  <c:v>41857</c:v>
                </c:pt>
                <c:pt idx="89">
                  <c:v>41858</c:v>
                </c:pt>
                <c:pt idx="90">
                  <c:v>41859</c:v>
                </c:pt>
                <c:pt idx="91">
                  <c:v>41862</c:v>
                </c:pt>
                <c:pt idx="92">
                  <c:v>41863</c:v>
                </c:pt>
                <c:pt idx="93">
                  <c:v>41864</c:v>
                </c:pt>
                <c:pt idx="94">
                  <c:v>41865</c:v>
                </c:pt>
                <c:pt idx="95">
                  <c:v>41866</c:v>
                </c:pt>
                <c:pt idx="96">
                  <c:v>41869</c:v>
                </c:pt>
                <c:pt idx="97">
                  <c:v>41870</c:v>
                </c:pt>
                <c:pt idx="98">
                  <c:v>41871</c:v>
                </c:pt>
                <c:pt idx="99">
                  <c:v>41872</c:v>
                </c:pt>
                <c:pt idx="100">
                  <c:v>41873</c:v>
                </c:pt>
                <c:pt idx="101">
                  <c:v>41876</c:v>
                </c:pt>
                <c:pt idx="102">
                  <c:v>41877</c:v>
                </c:pt>
                <c:pt idx="103">
                  <c:v>41878</c:v>
                </c:pt>
                <c:pt idx="104">
                  <c:v>41879</c:v>
                </c:pt>
                <c:pt idx="105">
                  <c:v>41880</c:v>
                </c:pt>
                <c:pt idx="106">
                  <c:v>41883</c:v>
                </c:pt>
                <c:pt idx="107">
                  <c:v>41884</c:v>
                </c:pt>
                <c:pt idx="108">
                  <c:v>41885</c:v>
                </c:pt>
                <c:pt idx="109">
                  <c:v>41886</c:v>
                </c:pt>
                <c:pt idx="110">
                  <c:v>41887</c:v>
                </c:pt>
                <c:pt idx="111">
                  <c:v>41890</c:v>
                </c:pt>
                <c:pt idx="112">
                  <c:v>41891</c:v>
                </c:pt>
                <c:pt idx="113">
                  <c:v>41892</c:v>
                </c:pt>
                <c:pt idx="114">
                  <c:v>41893</c:v>
                </c:pt>
                <c:pt idx="115">
                  <c:v>41894</c:v>
                </c:pt>
                <c:pt idx="116">
                  <c:v>41897</c:v>
                </c:pt>
                <c:pt idx="117">
                  <c:v>41898</c:v>
                </c:pt>
                <c:pt idx="118">
                  <c:v>41899</c:v>
                </c:pt>
                <c:pt idx="119">
                  <c:v>41900</c:v>
                </c:pt>
                <c:pt idx="120">
                  <c:v>41901</c:v>
                </c:pt>
                <c:pt idx="121">
                  <c:v>41904</c:v>
                </c:pt>
                <c:pt idx="122">
                  <c:v>41905</c:v>
                </c:pt>
                <c:pt idx="123">
                  <c:v>41906</c:v>
                </c:pt>
                <c:pt idx="124">
                  <c:v>41907</c:v>
                </c:pt>
                <c:pt idx="125">
                  <c:v>41908</c:v>
                </c:pt>
                <c:pt idx="126">
                  <c:v>41911</c:v>
                </c:pt>
                <c:pt idx="127">
                  <c:v>41912</c:v>
                </c:pt>
                <c:pt idx="128">
                  <c:v>41913</c:v>
                </c:pt>
                <c:pt idx="129">
                  <c:v>41914</c:v>
                </c:pt>
                <c:pt idx="130">
                  <c:v>41915</c:v>
                </c:pt>
                <c:pt idx="131">
                  <c:v>41918</c:v>
                </c:pt>
                <c:pt idx="132">
                  <c:v>41919</c:v>
                </c:pt>
                <c:pt idx="133">
                  <c:v>41920</c:v>
                </c:pt>
                <c:pt idx="134">
                  <c:v>41921</c:v>
                </c:pt>
                <c:pt idx="135">
                  <c:v>41922</c:v>
                </c:pt>
                <c:pt idx="136">
                  <c:v>41925</c:v>
                </c:pt>
                <c:pt idx="137">
                  <c:v>41926</c:v>
                </c:pt>
                <c:pt idx="138">
                  <c:v>41927</c:v>
                </c:pt>
                <c:pt idx="139">
                  <c:v>41928</c:v>
                </c:pt>
                <c:pt idx="140">
                  <c:v>41929</c:v>
                </c:pt>
                <c:pt idx="141">
                  <c:v>41932</c:v>
                </c:pt>
                <c:pt idx="142">
                  <c:v>41933</c:v>
                </c:pt>
                <c:pt idx="143">
                  <c:v>41934</c:v>
                </c:pt>
                <c:pt idx="144">
                  <c:v>41935</c:v>
                </c:pt>
                <c:pt idx="145">
                  <c:v>41936</c:v>
                </c:pt>
                <c:pt idx="146">
                  <c:v>41939</c:v>
                </c:pt>
                <c:pt idx="147">
                  <c:v>41940</c:v>
                </c:pt>
                <c:pt idx="148">
                  <c:v>41941</c:v>
                </c:pt>
                <c:pt idx="149">
                  <c:v>41942</c:v>
                </c:pt>
                <c:pt idx="150">
                  <c:v>41943</c:v>
                </c:pt>
                <c:pt idx="151">
                  <c:v>41946</c:v>
                </c:pt>
                <c:pt idx="152">
                  <c:v>41947</c:v>
                </c:pt>
                <c:pt idx="153">
                  <c:v>41948</c:v>
                </c:pt>
                <c:pt idx="154">
                  <c:v>41949</c:v>
                </c:pt>
                <c:pt idx="155">
                  <c:v>41950</c:v>
                </c:pt>
                <c:pt idx="156">
                  <c:v>41953</c:v>
                </c:pt>
                <c:pt idx="157">
                  <c:v>41954</c:v>
                </c:pt>
                <c:pt idx="158">
                  <c:v>41955</c:v>
                </c:pt>
                <c:pt idx="159">
                  <c:v>41956</c:v>
                </c:pt>
                <c:pt idx="160">
                  <c:v>41957</c:v>
                </c:pt>
                <c:pt idx="161">
                  <c:v>41960</c:v>
                </c:pt>
                <c:pt idx="162">
                  <c:v>41961</c:v>
                </c:pt>
                <c:pt idx="163">
                  <c:v>41962</c:v>
                </c:pt>
                <c:pt idx="164">
                  <c:v>41963</c:v>
                </c:pt>
                <c:pt idx="165">
                  <c:v>41964</c:v>
                </c:pt>
                <c:pt idx="166">
                  <c:v>41967</c:v>
                </c:pt>
                <c:pt idx="167">
                  <c:v>41968</c:v>
                </c:pt>
                <c:pt idx="168">
                  <c:v>41969</c:v>
                </c:pt>
                <c:pt idx="169">
                  <c:v>41970</c:v>
                </c:pt>
                <c:pt idx="170">
                  <c:v>41971</c:v>
                </c:pt>
                <c:pt idx="171">
                  <c:v>41974</c:v>
                </c:pt>
                <c:pt idx="172">
                  <c:v>41975</c:v>
                </c:pt>
                <c:pt idx="173">
                  <c:v>41976</c:v>
                </c:pt>
                <c:pt idx="174">
                  <c:v>41977</c:v>
                </c:pt>
                <c:pt idx="175">
                  <c:v>41978</c:v>
                </c:pt>
                <c:pt idx="176">
                  <c:v>41981</c:v>
                </c:pt>
                <c:pt idx="177">
                  <c:v>41982</c:v>
                </c:pt>
                <c:pt idx="178">
                  <c:v>41983</c:v>
                </c:pt>
                <c:pt idx="179">
                  <c:v>41984</c:v>
                </c:pt>
                <c:pt idx="180">
                  <c:v>41985</c:v>
                </c:pt>
                <c:pt idx="181">
                  <c:v>41988</c:v>
                </c:pt>
                <c:pt idx="182">
                  <c:v>41989</c:v>
                </c:pt>
                <c:pt idx="183">
                  <c:v>41990</c:v>
                </c:pt>
                <c:pt idx="184">
                  <c:v>41991</c:v>
                </c:pt>
                <c:pt idx="185">
                  <c:v>41992</c:v>
                </c:pt>
                <c:pt idx="186">
                  <c:v>41995</c:v>
                </c:pt>
                <c:pt idx="187">
                  <c:v>41996</c:v>
                </c:pt>
                <c:pt idx="188">
                  <c:v>41997</c:v>
                </c:pt>
                <c:pt idx="189">
                  <c:v>41998</c:v>
                </c:pt>
                <c:pt idx="190">
                  <c:v>41999</c:v>
                </c:pt>
                <c:pt idx="191">
                  <c:v>42002</c:v>
                </c:pt>
                <c:pt idx="192">
                  <c:v>42003</c:v>
                </c:pt>
                <c:pt idx="193">
                  <c:v>42004</c:v>
                </c:pt>
                <c:pt idx="194">
                  <c:v>42006</c:v>
                </c:pt>
                <c:pt idx="195">
                  <c:v>42009</c:v>
                </c:pt>
                <c:pt idx="196">
                  <c:v>42010</c:v>
                </c:pt>
                <c:pt idx="197">
                  <c:v>42011</c:v>
                </c:pt>
                <c:pt idx="198">
                  <c:v>42012</c:v>
                </c:pt>
                <c:pt idx="199">
                  <c:v>42013</c:v>
                </c:pt>
                <c:pt idx="200">
                  <c:v>42016</c:v>
                </c:pt>
                <c:pt idx="201">
                  <c:v>42017</c:v>
                </c:pt>
                <c:pt idx="202">
                  <c:v>42018</c:v>
                </c:pt>
                <c:pt idx="203">
                  <c:v>42019</c:v>
                </c:pt>
                <c:pt idx="204">
                  <c:v>42020</c:v>
                </c:pt>
                <c:pt idx="205">
                  <c:v>42023</c:v>
                </c:pt>
                <c:pt idx="206">
                  <c:v>42024</c:v>
                </c:pt>
                <c:pt idx="207">
                  <c:v>42025</c:v>
                </c:pt>
                <c:pt idx="208">
                  <c:v>42026</c:v>
                </c:pt>
                <c:pt idx="209">
                  <c:v>42027</c:v>
                </c:pt>
                <c:pt idx="210">
                  <c:v>42030</c:v>
                </c:pt>
                <c:pt idx="211">
                  <c:v>42031</c:v>
                </c:pt>
                <c:pt idx="212">
                  <c:v>42032</c:v>
                </c:pt>
                <c:pt idx="213">
                  <c:v>42033</c:v>
                </c:pt>
                <c:pt idx="214">
                  <c:v>42034</c:v>
                </c:pt>
                <c:pt idx="215">
                  <c:v>42037</c:v>
                </c:pt>
                <c:pt idx="216">
                  <c:v>42038</c:v>
                </c:pt>
                <c:pt idx="217">
                  <c:v>42039</c:v>
                </c:pt>
                <c:pt idx="218">
                  <c:v>42040</c:v>
                </c:pt>
                <c:pt idx="219">
                  <c:v>42041</c:v>
                </c:pt>
                <c:pt idx="220">
                  <c:v>42044</c:v>
                </c:pt>
                <c:pt idx="221">
                  <c:v>42045</c:v>
                </c:pt>
                <c:pt idx="222">
                  <c:v>42046</c:v>
                </c:pt>
                <c:pt idx="223">
                  <c:v>42047</c:v>
                </c:pt>
                <c:pt idx="224">
                  <c:v>42048</c:v>
                </c:pt>
                <c:pt idx="225">
                  <c:v>42051</c:v>
                </c:pt>
                <c:pt idx="226">
                  <c:v>42052</c:v>
                </c:pt>
                <c:pt idx="227">
                  <c:v>42053</c:v>
                </c:pt>
                <c:pt idx="228">
                  <c:v>42054</c:v>
                </c:pt>
                <c:pt idx="229">
                  <c:v>42055</c:v>
                </c:pt>
                <c:pt idx="230">
                  <c:v>42058</c:v>
                </c:pt>
                <c:pt idx="231">
                  <c:v>42059</c:v>
                </c:pt>
                <c:pt idx="232">
                  <c:v>42060</c:v>
                </c:pt>
                <c:pt idx="233">
                  <c:v>42061</c:v>
                </c:pt>
                <c:pt idx="234">
                  <c:v>42062</c:v>
                </c:pt>
                <c:pt idx="235">
                  <c:v>42065</c:v>
                </c:pt>
                <c:pt idx="236">
                  <c:v>42066</c:v>
                </c:pt>
                <c:pt idx="237">
                  <c:v>42067</c:v>
                </c:pt>
                <c:pt idx="238">
                  <c:v>42068</c:v>
                </c:pt>
                <c:pt idx="239">
                  <c:v>42069</c:v>
                </c:pt>
                <c:pt idx="240">
                  <c:v>42072</c:v>
                </c:pt>
                <c:pt idx="241">
                  <c:v>42073</c:v>
                </c:pt>
                <c:pt idx="242">
                  <c:v>42074</c:v>
                </c:pt>
                <c:pt idx="243">
                  <c:v>42079</c:v>
                </c:pt>
                <c:pt idx="244">
                  <c:v>42080</c:v>
                </c:pt>
                <c:pt idx="245">
                  <c:v>42081</c:v>
                </c:pt>
                <c:pt idx="246">
                  <c:v>42082</c:v>
                </c:pt>
                <c:pt idx="247">
                  <c:v>42083</c:v>
                </c:pt>
                <c:pt idx="248">
                  <c:v>42086</c:v>
                </c:pt>
                <c:pt idx="249">
                  <c:v>42087</c:v>
                </c:pt>
                <c:pt idx="250">
                  <c:v>42088</c:v>
                </c:pt>
                <c:pt idx="251">
                  <c:v>42089</c:v>
                </c:pt>
                <c:pt idx="252">
                  <c:v>42090</c:v>
                </c:pt>
                <c:pt idx="253">
                  <c:v>42093</c:v>
                </c:pt>
                <c:pt idx="254">
                  <c:v>42094</c:v>
                </c:pt>
                <c:pt idx="255">
                  <c:v>42095</c:v>
                </c:pt>
                <c:pt idx="256">
                  <c:v>42096</c:v>
                </c:pt>
                <c:pt idx="257">
                  <c:v>42097</c:v>
                </c:pt>
                <c:pt idx="258">
                  <c:v>42100</c:v>
                </c:pt>
                <c:pt idx="259">
                  <c:v>42101</c:v>
                </c:pt>
                <c:pt idx="260">
                  <c:v>42102</c:v>
                </c:pt>
                <c:pt idx="261">
                  <c:v>42103</c:v>
                </c:pt>
                <c:pt idx="262">
                  <c:v>42104</c:v>
                </c:pt>
                <c:pt idx="263">
                  <c:v>42107</c:v>
                </c:pt>
                <c:pt idx="264">
                  <c:v>42108</c:v>
                </c:pt>
                <c:pt idx="265">
                  <c:v>42109</c:v>
                </c:pt>
                <c:pt idx="266">
                  <c:v>42110</c:v>
                </c:pt>
                <c:pt idx="267">
                  <c:v>42111</c:v>
                </c:pt>
                <c:pt idx="268">
                  <c:v>42114</c:v>
                </c:pt>
                <c:pt idx="269">
                  <c:v>42115</c:v>
                </c:pt>
                <c:pt idx="270">
                  <c:v>42116</c:v>
                </c:pt>
                <c:pt idx="271">
                  <c:v>42117</c:v>
                </c:pt>
                <c:pt idx="272">
                  <c:v>42118</c:v>
                </c:pt>
                <c:pt idx="273">
                  <c:v>42121</c:v>
                </c:pt>
                <c:pt idx="274">
                  <c:v>42122</c:v>
                </c:pt>
                <c:pt idx="275">
                  <c:v>42123</c:v>
                </c:pt>
                <c:pt idx="276">
                  <c:v>42124</c:v>
                </c:pt>
                <c:pt idx="277">
                  <c:v>42125</c:v>
                </c:pt>
                <c:pt idx="278">
                  <c:v>42128</c:v>
                </c:pt>
                <c:pt idx="279">
                  <c:v>42129</c:v>
                </c:pt>
                <c:pt idx="280">
                  <c:v>42130</c:v>
                </c:pt>
                <c:pt idx="281">
                  <c:v>42131</c:v>
                </c:pt>
                <c:pt idx="282">
                  <c:v>42132</c:v>
                </c:pt>
                <c:pt idx="283">
                  <c:v>42135</c:v>
                </c:pt>
                <c:pt idx="284">
                  <c:v>42136</c:v>
                </c:pt>
                <c:pt idx="285">
                  <c:v>42137</c:v>
                </c:pt>
                <c:pt idx="286">
                  <c:v>42138</c:v>
                </c:pt>
                <c:pt idx="287">
                  <c:v>42139</c:v>
                </c:pt>
                <c:pt idx="288">
                  <c:v>42142</c:v>
                </c:pt>
                <c:pt idx="289">
                  <c:v>42143</c:v>
                </c:pt>
                <c:pt idx="290">
                  <c:v>42144</c:v>
                </c:pt>
                <c:pt idx="291">
                  <c:v>42145</c:v>
                </c:pt>
                <c:pt idx="292">
                  <c:v>42146</c:v>
                </c:pt>
                <c:pt idx="293">
                  <c:v>42149</c:v>
                </c:pt>
                <c:pt idx="294">
                  <c:v>42150</c:v>
                </c:pt>
                <c:pt idx="295">
                  <c:v>42151</c:v>
                </c:pt>
                <c:pt idx="296">
                  <c:v>42152</c:v>
                </c:pt>
                <c:pt idx="297">
                  <c:v>42153</c:v>
                </c:pt>
                <c:pt idx="298">
                  <c:v>42156</c:v>
                </c:pt>
                <c:pt idx="299">
                  <c:v>42157</c:v>
                </c:pt>
                <c:pt idx="300">
                  <c:v>42158</c:v>
                </c:pt>
                <c:pt idx="301">
                  <c:v>42159</c:v>
                </c:pt>
              </c:numCache>
            </c:numRef>
          </c:cat>
          <c:val>
            <c:numRef>
              <c:f>page9d!$B$759:$B$1060</c:f>
              <c:numCache>
                <c:formatCode>General</c:formatCode>
                <c:ptCount val="302"/>
                <c:pt idx="0">
                  <c:v>1162.5999999999999</c:v>
                </c:pt>
                <c:pt idx="1">
                  <c:v>1091.5</c:v>
                </c:pt>
                <c:pt idx="2">
                  <c:v>1007.3</c:v>
                </c:pt>
                <c:pt idx="3">
                  <c:v>946.5</c:v>
                </c:pt>
                <c:pt idx="4">
                  <c:v>923.8</c:v>
                </c:pt>
                <c:pt idx="5">
                  <c:v>946.8</c:v>
                </c:pt>
                <c:pt idx="6">
                  <c:v>986.3</c:v>
                </c:pt>
                <c:pt idx="7">
                  <c:v>824.1</c:v>
                </c:pt>
                <c:pt idx="8">
                  <c:v>1146</c:v>
                </c:pt>
                <c:pt idx="9">
                  <c:v>1055.7</c:v>
                </c:pt>
                <c:pt idx="10">
                  <c:v>1033.5999999999999</c:v>
                </c:pt>
                <c:pt idx="11">
                  <c:v>1086.0999999999999</c:v>
                </c:pt>
                <c:pt idx="12">
                  <c:v>1109.5</c:v>
                </c:pt>
                <c:pt idx="13">
                  <c:v>1030.4000000000001</c:v>
                </c:pt>
                <c:pt idx="14">
                  <c:v>952</c:v>
                </c:pt>
                <c:pt idx="15">
                  <c:v>1102.5</c:v>
                </c:pt>
                <c:pt idx="16">
                  <c:v>1099.7</c:v>
                </c:pt>
                <c:pt idx="17">
                  <c:v>1134.0999999999999</c:v>
                </c:pt>
                <c:pt idx="18">
                  <c:v>1087.0999999999999</c:v>
                </c:pt>
                <c:pt idx="19">
                  <c:v>1159.9000000000001</c:v>
                </c:pt>
                <c:pt idx="20">
                  <c:v>1080.8</c:v>
                </c:pt>
                <c:pt idx="21">
                  <c:v>1132.0999999999999</c:v>
                </c:pt>
                <c:pt idx="22">
                  <c:v>1132.0999999999999</c:v>
                </c:pt>
                <c:pt idx="23">
                  <c:v>1016.5</c:v>
                </c:pt>
                <c:pt idx="24">
                  <c:v>1110.3</c:v>
                </c:pt>
                <c:pt idx="25">
                  <c:v>1169.7</c:v>
                </c:pt>
                <c:pt idx="26">
                  <c:v>1098.5999999999999</c:v>
                </c:pt>
                <c:pt idx="27">
                  <c:v>1098.5999999999999</c:v>
                </c:pt>
                <c:pt idx="28">
                  <c:v>932.6</c:v>
                </c:pt>
                <c:pt idx="29">
                  <c:v>1145.8</c:v>
                </c:pt>
                <c:pt idx="30">
                  <c:v>1165.3</c:v>
                </c:pt>
                <c:pt idx="31">
                  <c:v>1123</c:v>
                </c:pt>
                <c:pt idx="32">
                  <c:v>1080.8</c:v>
                </c:pt>
                <c:pt idx="33">
                  <c:v>1021</c:v>
                </c:pt>
                <c:pt idx="34">
                  <c:v>1110.8</c:v>
                </c:pt>
                <c:pt idx="35">
                  <c:v>1175.3</c:v>
                </c:pt>
                <c:pt idx="36">
                  <c:v>1215.4000000000001</c:v>
                </c:pt>
                <c:pt idx="37">
                  <c:v>1255.0999999999999</c:v>
                </c:pt>
                <c:pt idx="38">
                  <c:v>1258.2</c:v>
                </c:pt>
                <c:pt idx="39">
                  <c:v>1078.9000000000001</c:v>
                </c:pt>
                <c:pt idx="40">
                  <c:v>1174.8</c:v>
                </c:pt>
                <c:pt idx="41">
                  <c:v>982.8</c:v>
                </c:pt>
                <c:pt idx="42">
                  <c:v>1020.8</c:v>
                </c:pt>
                <c:pt idx="43">
                  <c:v>1050.2</c:v>
                </c:pt>
                <c:pt idx="44">
                  <c:v>1118.5</c:v>
                </c:pt>
                <c:pt idx="45">
                  <c:v>1206</c:v>
                </c:pt>
                <c:pt idx="46">
                  <c:v>779.7</c:v>
                </c:pt>
                <c:pt idx="47">
                  <c:v>819.6</c:v>
                </c:pt>
                <c:pt idx="48">
                  <c:v>854.8</c:v>
                </c:pt>
                <c:pt idx="49">
                  <c:v>1077.2</c:v>
                </c:pt>
                <c:pt idx="50">
                  <c:v>909.5</c:v>
                </c:pt>
                <c:pt idx="51">
                  <c:v>1097</c:v>
                </c:pt>
                <c:pt idx="52">
                  <c:v>1076.3</c:v>
                </c:pt>
                <c:pt idx="53">
                  <c:v>1081.0999999999999</c:v>
                </c:pt>
                <c:pt idx="54">
                  <c:v>1103</c:v>
                </c:pt>
                <c:pt idx="55">
                  <c:v>1015.7</c:v>
                </c:pt>
                <c:pt idx="56">
                  <c:v>1028.8</c:v>
                </c:pt>
                <c:pt idx="57">
                  <c:v>1087.5</c:v>
                </c:pt>
                <c:pt idx="58">
                  <c:v>1201.9000000000001</c:v>
                </c:pt>
                <c:pt idx="59">
                  <c:v>1204</c:v>
                </c:pt>
                <c:pt idx="60">
                  <c:v>1138.3</c:v>
                </c:pt>
                <c:pt idx="61">
                  <c:v>1179.4000000000001</c:v>
                </c:pt>
                <c:pt idx="62">
                  <c:v>1371.5</c:v>
                </c:pt>
                <c:pt idx="63">
                  <c:v>1395</c:v>
                </c:pt>
                <c:pt idx="64">
                  <c:v>1122.0999999999999</c:v>
                </c:pt>
                <c:pt idx="65">
                  <c:v>1138.5</c:v>
                </c:pt>
                <c:pt idx="66">
                  <c:v>879.7</c:v>
                </c:pt>
                <c:pt idx="67">
                  <c:v>910</c:v>
                </c:pt>
                <c:pt idx="68">
                  <c:v>910.4</c:v>
                </c:pt>
                <c:pt idx="69">
                  <c:v>800.1</c:v>
                </c:pt>
                <c:pt idx="70">
                  <c:v>997.8</c:v>
                </c:pt>
                <c:pt idx="71">
                  <c:v>973.9</c:v>
                </c:pt>
                <c:pt idx="72">
                  <c:v>1013.2</c:v>
                </c:pt>
                <c:pt idx="73">
                  <c:v>1113.9000000000001</c:v>
                </c:pt>
                <c:pt idx="74">
                  <c:v>1261.0999999999999</c:v>
                </c:pt>
                <c:pt idx="75">
                  <c:v>1089.0999999999999</c:v>
                </c:pt>
                <c:pt idx="76">
                  <c:v>1123.0999999999999</c:v>
                </c:pt>
                <c:pt idx="77">
                  <c:v>1077.5999999999999</c:v>
                </c:pt>
                <c:pt idx="78">
                  <c:v>1204.4000000000001</c:v>
                </c:pt>
                <c:pt idx="79">
                  <c:v>1159.7</c:v>
                </c:pt>
                <c:pt idx="80">
                  <c:v>1072.8</c:v>
                </c:pt>
                <c:pt idx="81">
                  <c:v>937.2</c:v>
                </c:pt>
                <c:pt idx="82">
                  <c:v>908.3</c:v>
                </c:pt>
                <c:pt idx="83">
                  <c:v>1128.5999999999999</c:v>
                </c:pt>
                <c:pt idx="84">
                  <c:v>1173.3</c:v>
                </c:pt>
                <c:pt idx="85">
                  <c:v>1218.3</c:v>
                </c:pt>
                <c:pt idx="86">
                  <c:v>1179</c:v>
                </c:pt>
                <c:pt idx="87">
                  <c:v>921.1</c:v>
                </c:pt>
                <c:pt idx="88">
                  <c:v>1069.3</c:v>
                </c:pt>
                <c:pt idx="89">
                  <c:v>953.8</c:v>
                </c:pt>
                <c:pt idx="90">
                  <c:v>756.3</c:v>
                </c:pt>
                <c:pt idx="91">
                  <c:v>783.9</c:v>
                </c:pt>
                <c:pt idx="92">
                  <c:v>990.5</c:v>
                </c:pt>
                <c:pt idx="93">
                  <c:v>1035.8</c:v>
                </c:pt>
                <c:pt idx="94">
                  <c:v>1289.8</c:v>
                </c:pt>
                <c:pt idx="95">
                  <c:v>1149.7</c:v>
                </c:pt>
                <c:pt idx="96">
                  <c:v>1143.0999999999999</c:v>
                </c:pt>
                <c:pt idx="97">
                  <c:v>1001.5</c:v>
                </c:pt>
                <c:pt idx="98">
                  <c:v>1074.5999999999999</c:v>
                </c:pt>
                <c:pt idx="99">
                  <c:v>1122.4000000000001</c:v>
                </c:pt>
                <c:pt idx="100">
                  <c:v>1060.0999999999999</c:v>
                </c:pt>
                <c:pt idx="101">
                  <c:v>1212.5999999999999</c:v>
                </c:pt>
                <c:pt idx="102">
                  <c:v>1004.8</c:v>
                </c:pt>
                <c:pt idx="103">
                  <c:v>1115</c:v>
                </c:pt>
                <c:pt idx="104">
                  <c:v>991.6</c:v>
                </c:pt>
                <c:pt idx="105">
                  <c:v>963.3</c:v>
                </c:pt>
                <c:pt idx="106">
                  <c:v>989</c:v>
                </c:pt>
                <c:pt idx="107">
                  <c:v>1048.2</c:v>
                </c:pt>
                <c:pt idx="108">
                  <c:v>1091.2</c:v>
                </c:pt>
                <c:pt idx="109">
                  <c:v>860.7</c:v>
                </c:pt>
                <c:pt idx="110">
                  <c:v>808.5</c:v>
                </c:pt>
                <c:pt idx="111">
                  <c:v>704.2</c:v>
                </c:pt>
                <c:pt idx="112">
                  <c:v>826.5</c:v>
                </c:pt>
                <c:pt idx="113">
                  <c:v>709.5</c:v>
                </c:pt>
                <c:pt idx="114">
                  <c:v>1003.8</c:v>
                </c:pt>
                <c:pt idx="115">
                  <c:v>1022.2</c:v>
                </c:pt>
                <c:pt idx="116">
                  <c:v>1003.3</c:v>
                </c:pt>
                <c:pt idx="117">
                  <c:v>947.6</c:v>
                </c:pt>
                <c:pt idx="118">
                  <c:v>959.2</c:v>
                </c:pt>
                <c:pt idx="119">
                  <c:v>1122.9000000000001</c:v>
                </c:pt>
                <c:pt idx="120">
                  <c:v>1254.8</c:v>
                </c:pt>
                <c:pt idx="121">
                  <c:v>1257</c:v>
                </c:pt>
                <c:pt idx="122">
                  <c:v>1091.9000000000001</c:v>
                </c:pt>
                <c:pt idx="123">
                  <c:v>1304.4000000000001</c:v>
                </c:pt>
                <c:pt idx="124">
                  <c:v>1362.7</c:v>
                </c:pt>
                <c:pt idx="125">
                  <c:v>1175.2</c:v>
                </c:pt>
                <c:pt idx="126">
                  <c:v>1292.9000000000001</c:v>
                </c:pt>
                <c:pt idx="127">
                  <c:v>1438</c:v>
                </c:pt>
                <c:pt idx="128">
                  <c:v>1358.6</c:v>
                </c:pt>
                <c:pt idx="129">
                  <c:v>796.3</c:v>
                </c:pt>
                <c:pt idx="130">
                  <c:v>685.5</c:v>
                </c:pt>
                <c:pt idx="131">
                  <c:v>574.79999999999995</c:v>
                </c:pt>
                <c:pt idx="132">
                  <c:v>620.70000000000005</c:v>
                </c:pt>
                <c:pt idx="133">
                  <c:v>696.9</c:v>
                </c:pt>
                <c:pt idx="134">
                  <c:v>647.1</c:v>
                </c:pt>
                <c:pt idx="135">
                  <c:v>734.6</c:v>
                </c:pt>
                <c:pt idx="136">
                  <c:v>764.8</c:v>
                </c:pt>
                <c:pt idx="137">
                  <c:v>1003.6</c:v>
                </c:pt>
                <c:pt idx="138">
                  <c:v>905</c:v>
                </c:pt>
                <c:pt idx="139">
                  <c:v>1067.9000000000001</c:v>
                </c:pt>
                <c:pt idx="140">
                  <c:v>984.1</c:v>
                </c:pt>
                <c:pt idx="141">
                  <c:v>1196.4000000000001</c:v>
                </c:pt>
                <c:pt idx="142">
                  <c:v>1076.7</c:v>
                </c:pt>
                <c:pt idx="143">
                  <c:v>1061.2</c:v>
                </c:pt>
                <c:pt idx="144">
                  <c:v>1230.3</c:v>
                </c:pt>
                <c:pt idx="145">
                  <c:v>1248.7</c:v>
                </c:pt>
                <c:pt idx="146">
                  <c:v>1113.9000000000001</c:v>
                </c:pt>
                <c:pt idx="147">
                  <c:v>1015.6</c:v>
                </c:pt>
                <c:pt idx="148">
                  <c:v>907.1</c:v>
                </c:pt>
                <c:pt idx="149">
                  <c:v>1012.6</c:v>
                </c:pt>
                <c:pt idx="150">
                  <c:v>999.2</c:v>
                </c:pt>
                <c:pt idx="151">
                  <c:v>999.2</c:v>
                </c:pt>
                <c:pt idx="152">
                  <c:v>999.2</c:v>
                </c:pt>
                <c:pt idx="153">
                  <c:v>1070.9000000000001</c:v>
                </c:pt>
                <c:pt idx="154">
                  <c:v>1291.0999999999999</c:v>
                </c:pt>
                <c:pt idx="155">
                  <c:v>1152.5</c:v>
                </c:pt>
                <c:pt idx="156">
                  <c:v>1084.3</c:v>
                </c:pt>
                <c:pt idx="157">
                  <c:v>1305.8</c:v>
                </c:pt>
                <c:pt idx="158">
                  <c:v>1396</c:v>
                </c:pt>
                <c:pt idx="159">
                  <c:v>1155.2</c:v>
                </c:pt>
                <c:pt idx="160">
                  <c:v>1111</c:v>
                </c:pt>
                <c:pt idx="161">
                  <c:v>1099.0999999999999</c:v>
                </c:pt>
                <c:pt idx="162">
                  <c:v>1104.5</c:v>
                </c:pt>
                <c:pt idx="163">
                  <c:v>1093.7</c:v>
                </c:pt>
                <c:pt idx="164">
                  <c:v>1135.0999999999999</c:v>
                </c:pt>
                <c:pt idx="165">
                  <c:v>966.8</c:v>
                </c:pt>
                <c:pt idx="166">
                  <c:v>1025.3</c:v>
                </c:pt>
                <c:pt idx="167">
                  <c:v>1070.5</c:v>
                </c:pt>
                <c:pt idx="168">
                  <c:v>1129.4000000000001</c:v>
                </c:pt>
                <c:pt idx="169">
                  <c:v>1256.5</c:v>
                </c:pt>
                <c:pt idx="170">
                  <c:v>1296.3</c:v>
                </c:pt>
                <c:pt idx="171">
                  <c:v>1381.4</c:v>
                </c:pt>
                <c:pt idx="172">
                  <c:v>1264.4000000000001</c:v>
                </c:pt>
                <c:pt idx="173">
                  <c:v>1338.3</c:v>
                </c:pt>
                <c:pt idx="174">
                  <c:v>793.5</c:v>
                </c:pt>
                <c:pt idx="175">
                  <c:v>747.1</c:v>
                </c:pt>
                <c:pt idx="176">
                  <c:v>825.8</c:v>
                </c:pt>
                <c:pt idx="177">
                  <c:v>708.2</c:v>
                </c:pt>
                <c:pt idx="178">
                  <c:v>826.8</c:v>
                </c:pt>
                <c:pt idx="179">
                  <c:v>1570.2</c:v>
                </c:pt>
                <c:pt idx="180">
                  <c:v>2101.5</c:v>
                </c:pt>
                <c:pt idx="181">
                  <c:v>1501.4</c:v>
                </c:pt>
                <c:pt idx="182">
                  <c:v>1397.4</c:v>
                </c:pt>
                <c:pt idx="183">
                  <c:v>1686.9</c:v>
                </c:pt>
                <c:pt idx="184">
                  <c:v>1456.9</c:v>
                </c:pt>
                <c:pt idx="185">
                  <c:v>1884.3</c:v>
                </c:pt>
                <c:pt idx="186">
                  <c:v>1861.7</c:v>
                </c:pt>
                <c:pt idx="187">
                  <c:v>1443.9</c:v>
                </c:pt>
                <c:pt idx="188">
                  <c:v>1633</c:v>
                </c:pt>
                <c:pt idx="189">
                  <c:v>1258.0999999999999</c:v>
                </c:pt>
                <c:pt idx="190">
                  <c:v>1221.3</c:v>
                </c:pt>
                <c:pt idx="191">
                  <c:v>1313.7</c:v>
                </c:pt>
                <c:pt idx="192">
                  <c:v>1311.9</c:v>
                </c:pt>
                <c:pt idx="193">
                  <c:v>1347</c:v>
                </c:pt>
                <c:pt idx="194">
                  <c:v>1347</c:v>
                </c:pt>
                <c:pt idx="195">
                  <c:v>1347</c:v>
                </c:pt>
                <c:pt idx="196">
                  <c:v>1347</c:v>
                </c:pt>
                <c:pt idx="197">
                  <c:v>1347</c:v>
                </c:pt>
                <c:pt idx="198">
                  <c:v>1347</c:v>
                </c:pt>
                <c:pt idx="199">
                  <c:v>1347</c:v>
                </c:pt>
                <c:pt idx="200">
                  <c:v>1542.1</c:v>
                </c:pt>
                <c:pt idx="201">
                  <c:v>1803.1</c:v>
                </c:pt>
                <c:pt idx="202">
                  <c:v>1857.5</c:v>
                </c:pt>
                <c:pt idx="203">
                  <c:v>1399.7</c:v>
                </c:pt>
                <c:pt idx="204">
                  <c:v>1251.8</c:v>
                </c:pt>
                <c:pt idx="205">
                  <c:v>1245.5</c:v>
                </c:pt>
                <c:pt idx="206">
                  <c:v>1339.8</c:v>
                </c:pt>
                <c:pt idx="207">
                  <c:v>1256.4000000000001</c:v>
                </c:pt>
                <c:pt idx="208">
                  <c:v>1378</c:v>
                </c:pt>
                <c:pt idx="209">
                  <c:v>1448</c:v>
                </c:pt>
                <c:pt idx="210">
                  <c:v>1401.2</c:v>
                </c:pt>
                <c:pt idx="211">
                  <c:v>1211.8</c:v>
                </c:pt>
                <c:pt idx="212">
                  <c:v>1377.7</c:v>
                </c:pt>
                <c:pt idx="213">
                  <c:v>1254.0999999999999</c:v>
                </c:pt>
                <c:pt idx="214">
                  <c:v>1049.9000000000001</c:v>
                </c:pt>
                <c:pt idx="215">
                  <c:v>880.7</c:v>
                </c:pt>
                <c:pt idx="216">
                  <c:v>956.4</c:v>
                </c:pt>
                <c:pt idx="217">
                  <c:v>959.9</c:v>
                </c:pt>
                <c:pt idx="218">
                  <c:v>1047.7</c:v>
                </c:pt>
                <c:pt idx="219">
                  <c:v>933.6</c:v>
                </c:pt>
                <c:pt idx="220">
                  <c:v>789.3</c:v>
                </c:pt>
                <c:pt idx="221">
                  <c:v>1282.7</c:v>
                </c:pt>
                <c:pt idx="222">
                  <c:v>1277</c:v>
                </c:pt>
                <c:pt idx="223">
                  <c:v>1157.0999999999999</c:v>
                </c:pt>
                <c:pt idx="224">
                  <c:v>1159.8</c:v>
                </c:pt>
                <c:pt idx="225">
                  <c:v>1263.2</c:v>
                </c:pt>
                <c:pt idx="226">
                  <c:v>1211.5</c:v>
                </c:pt>
                <c:pt idx="227">
                  <c:v>1357.2</c:v>
                </c:pt>
                <c:pt idx="228">
                  <c:v>1361.1</c:v>
                </c:pt>
                <c:pt idx="229">
                  <c:v>1364.5</c:v>
                </c:pt>
                <c:pt idx="230">
                  <c:v>1364.5</c:v>
                </c:pt>
                <c:pt idx="231">
                  <c:v>1274.3</c:v>
                </c:pt>
                <c:pt idx="232">
                  <c:v>1364</c:v>
                </c:pt>
                <c:pt idx="233">
                  <c:v>1195.2</c:v>
                </c:pt>
                <c:pt idx="234">
                  <c:v>1149.9000000000001</c:v>
                </c:pt>
                <c:pt idx="235">
                  <c:v>1146.7</c:v>
                </c:pt>
                <c:pt idx="236">
                  <c:v>1067.9000000000001</c:v>
                </c:pt>
                <c:pt idx="237">
                  <c:v>1149.2</c:v>
                </c:pt>
                <c:pt idx="238">
                  <c:v>962.6</c:v>
                </c:pt>
                <c:pt idx="239">
                  <c:v>1041.3</c:v>
                </c:pt>
                <c:pt idx="240">
                  <c:v>1041.3</c:v>
                </c:pt>
                <c:pt idx="241">
                  <c:v>1206.2</c:v>
                </c:pt>
                <c:pt idx="242">
                  <c:v>1443</c:v>
                </c:pt>
                <c:pt idx="243">
                  <c:v>1047.7</c:v>
                </c:pt>
                <c:pt idx="244">
                  <c:v>1228.4000000000001</c:v>
                </c:pt>
                <c:pt idx="245">
                  <c:v>1315.9</c:v>
                </c:pt>
                <c:pt idx="246">
                  <c:v>1379.1</c:v>
                </c:pt>
                <c:pt idx="247">
                  <c:v>1278.8</c:v>
                </c:pt>
                <c:pt idx="248">
                  <c:v>1328.3</c:v>
                </c:pt>
                <c:pt idx="249">
                  <c:v>1377.6</c:v>
                </c:pt>
                <c:pt idx="250">
                  <c:v>1412.4</c:v>
                </c:pt>
                <c:pt idx="251">
                  <c:v>1251.2</c:v>
                </c:pt>
                <c:pt idx="252">
                  <c:v>1216.4000000000001</c:v>
                </c:pt>
                <c:pt idx="253">
                  <c:v>1177.9000000000001</c:v>
                </c:pt>
                <c:pt idx="254">
                  <c:v>1216.2</c:v>
                </c:pt>
                <c:pt idx="255">
                  <c:v>1342.3</c:v>
                </c:pt>
                <c:pt idx="256">
                  <c:v>1238.8</c:v>
                </c:pt>
                <c:pt idx="257">
                  <c:v>1177.9000000000001</c:v>
                </c:pt>
                <c:pt idx="258">
                  <c:v>1078</c:v>
                </c:pt>
                <c:pt idx="259">
                  <c:v>1126</c:v>
                </c:pt>
                <c:pt idx="260">
                  <c:v>1154.7</c:v>
                </c:pt>
                <c:pt idx="261">
                  <c:v>949.4</c:v>
                </c:pt>
                <c:pt idx="262">
                  <c:v>834.4</c:v>
                </c:pt>
                <c:pt idx="263">
                  <c:v>1065</c:v>
                </c:pt>
                <c:pt idx="264">
                  <c:v>1061.5999999999999</c:v>
                </c:pt>
                <c:pt idx="265">
                  <c:v>1114.9000000000001</c:v>
                </c:pt>
                <c:pt idx="266">
                  <c:v>1264.2</c:v>
                </c:pt>
                <c:pt idx="267">
                  <c:v>1287.8</c:v>
                </c:pt>
                <c:pt idx="268">
                  <c:v>1307</c:v>
                </c:pt>
                <c:pt idx="269">
                  <c:v>1334.3</c:v>
                </c:pt>
                <c:pt idx="270">
                  <c:v>1281.5999999999999</c:v>
                </c:pt>
                <c:pt idx="271">
                  <c:v>1361.2</c:v>
                </c:pt>
                <c:pt idx="272">
                  <c:v>1276.9000000000001</c:v>
                </c:pt>
                <c:pt idx="273">
                  <c:v>1241.0999999999999</c:v>
                </c:pt>
                <c:pt idx="274">
                  <c:v>1426.8</c:v>
                </c:pt>
                <c:pt idx="275">
                  <c:v>1293</c:v>
                </c:pt>
                <c:pt idx="276">
                  <c:v>1181.9000000000001</c:v>
                </c:pt>
                <c:pt idx="277">
                  <c:v>1181.9000000000001</c:v>
                </c:pt>
                <c:pt idx="278">
                  <c:v>1181.9000000000001</c:v>
                </c:pt>
                <c:pt idx="279">
                  <c:v>1021.1</c:v>
                </c:pt>
                <c:pt idx="280">
                  <c:v>1259.0999999999999</c:v>
                </c:pt>
                <c:pt idx="281">
                  <c:v>1216.9000000000001</c:v>
                </c:pt>
                <c:pt idx="282">
                  <c:v>1181.5999999999999</c:v>
                </c:pt>
                <c:pt idx="283">
                  <c:v>1181.5999999999999</c:v>
                </c:pt>
                <c:pt idx="284">
                  <c:v>1176.5999999999999</c:v>
                </c:pt>
                <c:pt idx="285">
                  <c:v>1509.5</c:v>
                </c:pt>
                <c:pt idx="286">
                  <c:v>1050.8</c:v>
                </c:pt>
                <c:pt idx="287">
                  <c:v>1112.9000000000001</c:v>
                </c:pt>
                <c:pt idx="288">
                  <c:v>977.5</c:v>
                </c:pt>
                <c:pt idx="289">
                  <c:v>1096.3</c:v>
                </c:pt>
                <c:pt idx="290">
                  <c:v>1117.0999999999999</c:v>
                </c:pt>
                <c:pt idx="291">
                  <c:v>1506.1</c:v>
                </c:pt>
                <c:pt idx="292">
                  <c:v>1493.3</c:v>
                </c:pt>
                <c:pt idx="293">
                  <c:v>1485.9</c:v>
                </c:pt>
                <c:pt idx="294">
                  <c:v>1114.2</c:v>
                </c:pt>
                <c:pt idx="295">
                  <c:v>1162.2</c:v>
                </c:pt>
                <c:pt idx="296">
                  <c:v>895.8</c:v>
                </c:pt>
                <c:pt idx="297">
                  <c:v>937</c:v>
                </c:pt>
                <c:pt idx="298">
                  <c:v>954.8</c:v>
                </c:pt>
                <c:pt idx="299">
                  <c:v>1139.8</c:v>
                </c:pt>
                <c:pt idx="300">
                  <c:v>1241.9000000000001</c:v>
                </c:pt>
                <c:pt idx="301">
                  <c:v>966.7</c:v>
                </c:pt>
              </c:numCache>
            </c:numRef>
          </c:val>
        </c:ser>
        <c:ser>
          <c:idx val="0"/>
          <c:order val="1"/>
          <c:tx>
            <c:strRef>
              <c:f>page9d!$C$2</c:f>
              <c:strCache>
                <c:ptCount val="1"/>
                <c:pt idx="0">
                  <c:v>Bank deposits at CBR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5400">
              <a:noFill/>
            </a:ln>
          </c:spPr>
          <c:cat>
            <c:numRef>
              <c:f>page9d!$A$759:$A$1060</c:f>
              <c:numCache>
                <c:formatCode>m/d/yyyy</c:formatCode>
                <c:ptCount val="302"/>
                <c:pt idx="0">
                  <c:v>41730</c:v>
                </c:pt>
                <c:pt idx="1">
                  <c:v>41731</c:v>
                </c:pt>
                <c:pt idx="2">
                  <c:v>41732</c:v>
                </c:pt>
                <c:pt idx="3">
                  <c:v>41733</c:v>
                </c:pt>
                <c:pt idx="4">
                  <c:v>41736</c:v>
                </c:pt>
                <c:pt idx="5">
                  <c:v>41737</c:v>
                </c:pt>
                <c:pt idx="6">
                  <c:v>41738</c:v>
                </c:pt>
                <c:pt idx="7">
                  <c:v>41739</c:v>
                </c:pt>
                <c:pt idx="8">
                  <c:v>41740</c:v>
                </c:pt>
                <c:pt idx="9">
                  <c:v>41743</c:v>
                </c:pt>
                <c:pt idx="10">
                  <c:v>41744</c:v>
                </c:pt>
                <c:pt idx="11">
                  <c:v>41745</c:v>
                </c:pt>
                <c:pt idx="12">
                  <c:v>41746</c:v>
                </c:pt>
                <c:pt idx="13">
                  <c:v>41747</c:v>
                </c:pt>
                <c:pt idx="14">
                  <c:v>41750</c:v>
                </c:pt>
                <c:pt idx="15">
                  <c:v>41751</c:v>
                </c:pt>
                <c:pt idx="16">
                  <c:v>41752</c:v>
                </c:pt>
                <c:pt idx="17">
                  <c:v>41753</c:v>
                </c:pt>
                <c:pt idx="18">
                  <c:v>41754</c:v>
                </c:pt>
                <c:pt idx="19">
                  <c:v>41757</c:v>
                </c:pt>
                <c:pt idx="20">
                  <c:v>41758</c:v>
                </c:pt>
                <c:pt idx="21">
                  <c:v>41759</c:v>
                </c:pt>
                <c:pt idx="22">
                  <c:v>41761</c:v>
                </c:pt>
                <c:pt idx="23">
                  <c:v>41764</c:v>
                </c:pt>
                <c:pt idx="24">
                  <c:v>41765</c:v>
                </c:pt>
                <c:pt idx="25">
                  <c:v>41766</c:v>
                </c:pt>
                <c:pt idx="26">
                  <c:v>41767</c:v>
                </c:pt>
                <c:pt idx="27">
                  <c:v>41768</c:v>
                </c:pt>
                <c:pt idx="28">
                  <c:v>41771</c:v>
                </c:pt>
                <c:pt idx="29">
                  <c:v>41772</c:v>
                </c:pt>
                <c:pt idx="30">
                  <c:v>41773</c:v>
                </c:pt>
                <c:pt idx="31">
                  <c:v>41774</c:v>
                </c:pt>
                <c:pt idx="32">
                  <c:v>41775</c:v>
                </c:pt>
                <c:pt idx="33">
                  <c:v>41778</c:v>
                </c:pt>
                <c:pt idx="34">
                  <c:v>41779</c:v>
                </c:pt>
                <c:pt idx="35">
                  <c:v>41780</c:v>
                </c:pt>
                <c:pt idx="36">
                  <c:v>41781</c:v>
                </c:pt>
                <c:pt idx="37">
                  <c:v>41782</c:v>
                </c:pt>
                <c:pt idx="38">
                  <c:v>41785</c:v>
                </c:pt>
                <c:pt idx="39">
                  <c:v>41786</c:v>
                </c:pt>
                <c:pt idx="40">
                  <c:v>41787</c:v>
                </c:pt>
                <c:pt idx="41">
                  <c:v>41788</c:v>
                </c:pt>
                <c:pt idx="42">
                  <c:v>41789</c:v>
                </c:pt>
                <c:pt idx="43">
                  <c:v>41792</c:v>
                </c:pt>
                <c:pt idx="44">
                  <c:v>41793</c:v>
                </c:pt>
                <c:pt idx="45">
                  <c:v>41794</c:v>
                </c:pt>
                <c:pt idx="46">
                  <c:v>41795</c:v>
                </c:pt>
                <c:pt idx="47">
                  <c:v>41796</c:v>
                </c:pt>
                <c:pt idx="48">
                  <c:v>41799</c:v>
                </c:pt>
                <c:pt idx="49">
                  <c:v>41800</c:v>
                </c:pt>
                <c:pt idx="50">
                  <c:v>41801</c:v>
                </c:pt>
                <c:pt idx="51">
                  <c:v>41806</c:v>
                </c:pt>
                <c:pt idx="52">
                  <c:v>41807</c:v>
                </c:pt>
                <c:pt idx="53">
                  <c:v>41808</c:v>
                </c:pt>
                <c:pt idx="54">
                  <c:v>41809</c:v>
                </c:pt>
                <c:pt idx="55">
                  <c:v>41810</c:v>
                </c:pt>
                <c:pt idx="56">
                  <c:v>41813</c:v>
                </c:pt>
                <c:pt idx="57">
                  <c:v>41814</c:v>
                </c:pt>
                <c:pt idx="58">
                  <c:v>41815</c:v>
                </c:pt>
                <c:pt idx="59">
                  <c:v>41816</c:v>
                </c:pt>
                <c:pt idx="60">
                  <c:v>41817</c:v>
                </c:pt>
                <c:pt idx="61">
                  <c:v>41820</c:v>
                </c:pt>
                <c:pt idx="62">
                  <c:v>41821</c:v>
                </c:pt>
                <c:pt idx="63">
                  <c:v>41822</c:v>
                </c:pt>
                <c:pt idx="64">
                  <c:v>41823</c:v>
                </c:pt>
                <c:pt idx="65">
                  <c:v>41824</c:v>
                </c:pt>
                <c:pt idx="66">
                  <c:v>41827</c:v>
                </c:pt>
                <c:pt idx="67">
                  <c:v>41828</c:v>
                </c:pt>
                <c:pt idx="68">
                  <c:v>41829</c:v>
                </c:pt>
                <c:pt idx="69">
                  <c:v>41830</c:v>
                </c:pt>
                <c:pt idx="70">
                  <c:v>41831</c:v>
                </c:pt>
                <c:pt idx="71">
                  <c:v>41834</c:v>
                </c:pt>
                <c:pt idx="72">
                  <c:v>41835</c:v>
                </c:pt>
                <c:pt idx="73">
                  <c:v>41836</c:v>
                </c:pt>
                <c:pt idx="74">
                  <c:v>41837</c:v>
                </c:pt>
                <c:pt idx="75">
                  <c:v>41838</c:v>
                </c:pt>
                <c:pt idx="76">
                  <c:v>41841</c:v>
                </c:pt>
                <c:pt idx="77">
                  <c:v>41842</c:v>
                </c:pt>
                <c:pt idx="78">
                  <c:v>41843</c:v>
                </c:pt>
                <c:pt idx="79">
                  <c:v>41844</c:v>
                </c:pt>
                <c:pt idx="80">
                  <c:v>41845</c:v>
                </c:pt>
                <c:pt idx="81">
                  <c:v>41848</c:v>
                </c:pt>
                <c:pt idx="82">
                  <c:v>41849</c:v>
                </c:pt>
                <c:pt idx="83">
                  <c:v>41850</c:v>
                </c:pt>
                <c:pt idx="84">
                  <c:v>41851</c:v>
                </c:pt>
                <c:pt idx="85">
                  <c:v>41852</c:v>
                </c:pt>
                <c:pt idx="86">
                  <c:v>41855</c:v>
                </c:pt>
                <c:pt idx="87">
                  <c:v>41856</c:v>
                </c:pt>
                <c:pt idx="88">
                  <c:v>41857</c:v>
                </c:pt>
                <c:pt idx="89">
                  <c:v>41858</c:v>
                </c:pt>
                <c:pt idx="90">
                  <c:v>41859</c:v>
                </c:pt>
                <c:pt idx="91">
                  <c:v>41862</c:v>
                </c:pt>
                <c:pt idx="92">
                  <c:v>41863</c:v>
                </c:pt>
                <c:pt idx="93">
                  <c:v>41864</c:v>
                </c:pt>
                <c:pt idx="94">
                  <c:v>41865</c:v>
                </c:pt>
                <c:pt idx="95">
                  <c:v>41866</c:v>
                </c:pt>
                <c:pt idx="96">
                  <c:v>41869</c:v>
                </c:pt>
                <c:pt idx="97">
                  <c:v>41870</c:v>
                </c:pt>
                <c:pt idx="98">
                  <c:v>41871</c:v>
                </c:pt>
                <c:pt idx="99">
                  <c:v>41872</c:v>
                </c:pt>
                <c:pt idx="100">
                  <c:v>41873</c:v>
                </c:pt>
                <c:pt idx="101">
                  <c:v>41876</c:v>
                </c:pt>
                <c:pt idx="102">
                  <c:v>41877</c:v>
                </c:pt>
                <c:pt idx="103">
                  <c:v>41878</c:v>
                </c:pt>
                <c:pt idx="104">
                  <c:v>41879</c:v>
                </c:pt>
                <c:pt idx="105">
                  <c:v>41880</c:v>
                </c:pt>
                <c:pt idx="106">
                  <c:v>41883</c:v>
                </c:pt>
                <c:pt idx="107">
                  <c:v>41884</c:v>
                </c:pt>
                <c:pt idx="108">
                  <c:v>41885</c:v>
                </c:pt>
                <c:pt idx="109">
                  <c:v>41886</c:v>
                </c:pt>
                <c:pt idx="110">
                  <c:v>41887</c:v>
                </c:pt>
                <c:pt idx="111">
                  <c:v>41890</c:v>
                </c:pt>
                <c:pt idx="112">
                  <c:v>41891</c:v>
                </c:pt>
                <c:pt idx="113">
                  <c:v>41892</c:v>
                </c:pt>
                <c:pt idx="114">
                  <c:v>41893</c:v>
                </c:pt>
                <c:pt idx="115">
                  <c:v>41894</c:v>
                </c:pt>
                <c:pt idx="116">
                  <c:v>41897</c:v>
                </c:pt>
                <c:pt idx="117">
                  <c:v>41898</c:v>
                </c:pt>
                <c:pt idx="118">
                  <c:v>41899</c:v>
                </c:pt>
                <c:pt idx="119">
                  <c:v>41900</c:v>
                </c:pt>
                <c:pt idx="120">
                  <c:v>41901</c:v>
                </c:pt>
                <c:pt idx="121">
                  <c:v>41904</c:v>
                </c:pt>
                <c:pt idx="122">
                  <c:v>41905</c:v>
                </c:pt>
                <c:pt idx="123">
                  <c:v>41906</c:v>
                </c:pt>
                <c:pt idx="124">
                  <c:v>41907</c:v>
                </c:pt>
                <c:pt idx="125">
                  <c:v>41908</c:v>
                </c:pt>
                <c:pt idx="126">
                  <c:v>41911</c:v>
                </c:pt>
                <c:pt idx="127">
                  <c:v>41912</c:v>
                </c:pt>
                <c:pt idx="128">
                  <c:v>41913</c:v>
                </c:pt>
                <c:pt idx="129">
                  <c:v>41914</c:v>
                </c:pt>
                <c:pt idx="130">
                  <c:v>41915</c:v>
                </c:pt>
                <c:pt idx="131">
                  <c:v>41918</c:v>
                </c:pt>
                <c:pt idx="132">
                  <c:v>41919</c:v>
                </c:pt>
                <c:pt idx="133">
                  <c:v>41920</c:v>
                </c:pt>
                <c:pt idx="134">
                  <c:v>41921</c:v>
                </c:pt>
                <c:pt idx="135">
                  <c:v>41922</c:v>
                </c:pt>
                <c:pt idx="136">
                  <c:v>41925</c:v>
                </c:pt>
                <c:pt idx="137">
                  <c:v>41926</c:v>
                </c:pt>
                <c:pt idx="138">
                  <c:v>41927</c:v>
                </c:pt>
                <c:pt idx="139">
                  <c:v>41928</c:v>
                </c:pt>
                <c:pt idx="140">
                  <c:v>41929</c:v>
                </c:pt>
                <c:pt idx="141">
                  <c:v>41932</c:v>
                </c:pt>
                <c:pt idx="142">
                  <c:v>41933</c:v>
                </c:pt>
                <c:pt idx="143">
                  <c:v>41934</c:v>
                </c:pt>
                <c:pt idx="144">
                  <c:v>41935</c:v>
                </c:pt>
                <c:pt idx="145">
                  <c:v>41936</c:v>
                </c:pt>
                <c:pt idx="146">
                  <c:v>41939</c:v>
                </c:pt>
                <c:pt idx="147">
                  <c:v>41940</c:v>
                </c:pt>
                <c:pt idx="148">
                  <c:v>41941</c:v>
                </c:pt>
                <c:pt idx="149">
                  <c:v>41942</c:v>
                </c:pt>
                <c:pt idx="150">
                  <c:v>41943</c:v>
                </c:pt>
                <c:pt idx="151">
                  <c:v>41946</c:v>
                </c:pt>
                <c:pt idx="152">
                  <c:v>41947</c:v>
                </c:pt>
                <c:pt idx="153">
                  <c:v>41948</c:v>
                </c:pt>
                <c:pt idx="154">
                  <c:v>41949</c:v>
                </c:pt>
                <c:pt idx="155">
                  <c:v>41950</c:v>
                </c:pt>
                <c:pt idx="156">
                  <c:v>41953</c:v>
                </c:pt>
                <c:pt idx="157">
                  <c:v>41954</c:v>
                </c:pt>
                <c:pt idx="158">
                  <c:v>41955</c:v>
                </c:pt>
                <c:pt idx="159">
                  <c:v>41956</c:v>
                </c:pt>
                <c:pt idx="160">
                  <c:v>41957</c:v>
                </c:pt>
                <c:pt idx="161">
                  <c:v>41960</c:v>
                </c:pt>
                <c:pt idx="162">
                  <c:v>41961</c:v>
                </c:pt>
                <c:pt idx="163">
                  <c:v>41962</c:v>
                </c:pt>
                <c:pt idx="164">
                  <c:v>41963</c:v>
                </c:pt>
                <c:pt idx="165">
                  <c:v>41964</c:v>
                </c:pt>
                <c:pt idx="166">
                  <c:v>41967</c:v>
                </c:pt>
                <c:pt idx="167">
                  <c:v>41968</c:v>
                </c:pt>
                <c:pt idx="168">
                  <c:v>41969</c:v>
                </c:pt>
                <c:pt idx="169">
                  <c:v>41970</c:v>
                </c:pt>
                <c:pt idx="170">
                  <c:v>41971</c:v>
                </c:pt>
                <c:pt idx="171">
                  <c:v>41974</c:v>
                </c:pt>
                <c:pt idx="172">
                  <c:v>41975</c:v>
                </c:pt>
                <c:pt idx="173">
                  <c:v>41976</c:v>
                </c:pt>
                <c:pt idx="174">
                  <c:v>41977</c:v>
                </c:pt>
                <c:pt idx="175">
                  <c:v>41978</c:v>
                </c:pt>
                <c:pt idx="176">
                  <c:v>41981</c:v>
                </c:pt>
                <c:pt idx="177">
                  <c:v>41982</c:v>
                </c:pt>
                <c:pt idx="178">
                  <c:v>41983</c:v>
                </c:pt>
                <c:pt idx="179">
                  <c:v>41984</c:v>
                </c:pt>
                <c:pt idx="180">
                  <c:v>41985</c:v>
                </c:pt>
                <c:pt idx="181">
                  <c:v>41988</c:v>
                </c:pt>
                <c:pt idx="182">
                  <c:v>41989</c:v>
                </c:pt>
                <c:pt idx="183">
                  <c:v>41990</c:v>
                </c:pt>
                <c:pt idx="184">
                  <c:v>41991</c:v>
                </c:pt>
                <c:pt idx="185">
                  <c:v>41992</c:v>
                </c:pt>
                <c:pt idx="186">
                  <c:v>41995</c:v>
                </c:pt>
                <c:pt idx="187">
                  <c:v>41996</c:v>
                </c:pt>
                <c:pt idx="188">
                  <c:v>41997</c:v>
                </c:pt>
                <c:pt idx="189">
                  <c:v>41998</c:v>
                </c:pt>
                <c:pt idx="190">
                  <c:v>41999</c:v>
                </c:pt>
                <c:pt idx="191">
                  <c:v>42002</c:v>
                </c:pt>
                <c:pt idx="192">
                  <c:v>42003</c:v>
                </c:pt>
                <c:pt idx="193">
                  <c:v>42004</c:v>
                </c:pt>
                <c:pt idx="194">
                  <c:v>42006</c:v>
                </c:pt>
                <c:pt idx="195">
                  <c:v>42009</c:v>
                </c:pt>
                <c:pt idx="196">
                  <c:v>42010</c:v>
                </c:pt>
                <c:pt idx="197">
                  <c:v>42011</c:v>
                </c:pt>
                <c:pt idx="198">
                  <c:v>42012</c:v>
                </c:pt>
                <c:pt idx="199">
                  <c:v>42013</c:v>
                </c:pt>
                <c:pt idx="200">
                  <c:v>42016</c:v>
                </c:pt>
                <c:pt idx="201">
                  <c:v>42017</c:v>
                </c:pt>
                <c:pt idx="202">
                  <c:v>42018</c:v>
                </c:pt>
                <c:pt idx="203">
                  <c:v>42019</c:v>
                </c:pt>
                <c:pt idx="204">
                  <c:v>42020</c:v>
                </c:pt>
                <c:pt idx="205">
                  <c:v>42023</c:v>
                </c:pt>
                <c:pt idx="206">
                  <c:v>42024</c:v>
                </c:pt>
                <c:pt idx="207">
                  <c:v>42025</c:v>
                </c:pt>
                <c:pt idx="208">
                  <c:v>42026</c:v>
                </c:pt>
                <c:pt idx="209">
                  <c:v>42027</c:v>
                </c:pt>
                <c:pt idx="210">
                  <c:v>42030</c:v>
                </c:pt>
                <c:pt idx="211">
                  <c:v>42031</c:v>
                </c:pt>
                <c:pt idx="212">
                  <c:v>42032</c:v>
                </c:pt>
                <c:pt idx="213">
                  <c:v>42033</c:v>
                </c:pt>
                <c:pt idx="214">
                  <c:v>42034</c:v>
                </c:pt>
                <c:pt idx="215">
                  <c:v>42037</c:v>
                </c:pt>
                <c:pt idx="216">
                  <c:v>42038</c:v>
                </c:pt>
                <c:pt idx="217">
                  <c:v>42039</c:v>
                </c:pt>
                <c:pt idx="218">
                  <c:v>42040</c:v>
                </c:pt>
                <c:pt idx="219">
                  <c:v>42041</c:v>
                </c:pt>
                <c:pt idx="220">
                  <c:v>42044</c:v>
                </c:pt>
                <c:pt idx="221">
                  <c:v>42045</c:v>
                </c:pt>
                <c:pt idx="222">
                  <c:v>42046</c:v>
                </c:pt>
                <c:pt idx="223">
                  <c:v>42047</c:v>
                </c:pt>
                <c:pt idx="224">
                  <c:v>42048</c:v>
                </c:pt>
                <c:pt idx="225">
                  <c:v>42051</c:v>
                </c:pt>
                <c:pt idx="226">
                  <c:v>42052</c:v>
                </c:pt>
                <c:pt idx="227">
                  <c:v>42053</c:v>
                </c:pt>
                <c:pt idx="228">
                  <c:v>42054</c:v>
                </c:pt>
                <c:pt idx="229">
                  <c:v>42055</c:v>
                </c:pt>
                <c:pt idx="230">
                  <c:v>42058</c:v>
                </c:pt>
                <c:pt idx="231">
                  <c:v>42059</c:v>
                </c:pt>
                <c:pt idx="232">
                  <c:v>42060</c:v>
                </c:pt>
                <c:pt idx="233">
                  <c:v>42061</c:v>
                </c:pt>
                <c:pt idx="234">
                  <c:v>42062</c:v>
                </c:pt>
                <c:pt idx="235">
                  <c:v>42065</c:v>
                </c:pt>
                <c:pt idx="236">
                  <c:v>42066</c:v>
                </c:pt>
                <c:pt idx="237">
                  <c:v>42067</c:v>
                </c:pt>
                <c:pt idx="238">
                  <c:v>42068</c:v>
                </c:pt>
                <c:pt idx="239">
                  <c:v>42069</c:v>
                </c:pt>
                <c:pt idx="240">
                  <c:v>42072</c:v>
                </c:pt>
                <c:pt idx="241">
                  <c:v>42073</c:v>
                </c:pt>
                <c:pt idx="242">
                  <c:v>42074</c:v>
                </c:pt>
                <c:pt idx="243">
                  <c:v>42079</c:v>
                </c:pt>
                <c:pt idx="244">
                  <c:v>42080</c:v>
                </c:pt>
                <c:pt idx="245">
                  <c:v>42081</c:v>
                </c:pt>
                <c:pt idx="246">
                  <c:v>42082</c:v>
                </c:pt>
                <c:pt idx="247">
                  <c:v>42083</c:v>
                </c:pt>
                <c:pt idx="248">
                  <c:v>42086</c:v>
                </c:pt>
                <c:pt idx="249">
                  <c:v>42087</c:v>
                </c:pt>
                <c:pt idx="250">
                  <c:v>42088</c:v>
                </c:pt>
                <c:pt idx="251">
                  <c:v>42089</c:v>
                </c:pt>
                <c:pt idx="252">
                  <c:v>42090</c:v>
                </c:pt>
                <c:pt idx="253">
                  <c:v>42093</c:v>
                </c:pt>
                <c:pt idx="254">
                  <c:v>42094</c:v>
                </c:pt>
                <c:pt idx="255">
                  <c:v>42095</c:v>
                </c:pt>
                <c:pt idx="256">
                  <c:v>42096</c:v>
                </c:pt>
                <c:pt idx="257">
                  <c:v>42097</c:v>
                </c:pt>
                <c:pt idx="258">
                  <c:v>42100</c:v>
                </c:pt>
                <c:pt idx="259">
                  <c:v>42101</c:v>
                </c:pt>
                <c:pt idx="260">
                  <c:v>42102</c:v>
                </c:pt>
                <c:pt idx="261">
                  <c:v>42103</c:v>
                </c:pt>
                <c:pt idx="262">
                  <c:v>42104</c:v>
                </c:pt>
                <c:pt idx="263">
                  <c:v>42107</c:v>
                </c:pt>
                <c:pt idx="264">
                  <c:v>42108</c:v>
                </c:pt>
                <c:pt idx="265">
                  <c:v>42109</c:v>
                </c:pt>
                <c:pt idx="266">
                  <c:v>42110</c:v>
                </c:pt>
                <c:pt idx="267">
                  <c:v>42111</c:v>
                </c:pt>
                <c:pt idx="268">
                  <c:v>42114</c:v>
                </c:pt>
                <c:pt idx="269">
                  <c:v>42115</c:v>
                </c:pt>
                <c:pt idx="270">
                  <c:v>42116</c:v>
                </c:pt>
                <c:pt idx="271">
                  <c:v>42117</c:v>
                </c:pt>
                <c:pt idx="272">
                  <c:v>42118</c:v>
                </c:pt>
                <c:pt idx="273">
                  <c:v>42121</c:v>
                </c:pt>
                <c:pt idx="274">
                  <c:v>42122</c:v>
                </c:pt>
                <c:pt idx="275">
                  <c:v>42123</c:v>
                </c:pt>
                <c:pt idx="276">
                  <c:v>42124</c:v>
                </c:pt>
                <c:pt idx="277">
                  <c:v>42125</c:v>
                </c:pt>
                <c:pt idx="278">
                  <c:v>42128</c:v>
                </c:pt>
                <c:pt idx="279">
                  <c:v>42129</c:v>
                </c:pt>
                <c:pt idx="280">
                  <c:v>42130</c:v>
                </c:pt>
                <c:pt idx="281">
                  <c:v>42131</c:v>
                </c:pt>
                <c:pt idx="282">
                  <c:v>42132</c:v>
                </c:pt>
                <c:pt idx="283">
                  <c:v>42135</c:v>
                </c:pt>
                <c:pt idx="284">
                  <c:v>42136</c:v>
                </c:pt>
                <c:pt idx="285">
                  <c:v>42137</c:v>
                </c:pt>
                <c:pt idx="286">
                  <c:v>42138</c:v>
                </c:pt>
                <c:pt idx="287">
                  <c:v>42139</c:v>
                </c:pt>
                <c:pt idx="288">
                  <c:v>42142</c:v>
                </c:pt>
                <c:pt idx="289">
                  <c:v>42143</c:v>
                </c:pt>
                <c:pt idx="290">
                  <c:v>42144</c:v>
                </c:pt>
                <c:pt idx="291">
                  <c:v>42145</c:v>
                </c:pt>
                <c:pt idx="292">
                  <c:v>42146</c:v>
                </c:pt>
                <c:pt idx="293">
                  <c:v>42149</c:v>
                </c:pt>
                <c:pt idx="294">
                  <c:v>42150</c:v>
                </c:pt>
                <c:pt idx="295">
                  <c:v>42151</c:v>
                </c:pt>
                <c:pt idx="296">
                  <c:v>42152</c:v>
                </c:pt>
                <c:pt idx="297">
                  <c:v>42153</c:v>
                </c:pt>
                <c:pt idx="298">
                  <c:v>42156</c:v>
                </c:pt>
                <c:pt idx="299">
                  <c:v>42157</c:v>
                </c:pt>
                <c:pt idx="300">
                  <c:v>42158</c:v>
                </c:pt>
                <c:pt idx="301">
                  <c:v>42159</c:v>
                </c:pt>
              </c:numCache>
            </c:numRef>
          </c:cat>
          <c:val>
            <c:numRef>
              <c:f>page9d!$C$759:$C$1060</c:f>
              <c:numCache>
                <c:formatCode>General</c:formatCode>
                <c:ptCount val="302"/>
                <c:pt idx="0">
                  <c:v>118.67663</c:v>
                </c:pt>
                <c:pt idx="1">
                  <c:v>83.626459999999994</c:v>
                </c:pt>
                <c:pt idx="2">
                  <c:v>74.739890000000003</c:v>
                </c:pt>
                <c:pt idx="3">
                  <c:v>80.194789999999998</c:v>
                </c:pt>
                <c:pt idx="4">
                  <c:v>74.678619999999995</c:v>
                </c:pt>
                <c:pt idx="5">
                  <c:v>75.525630000000007</c:v>
                </c:pt>
                <c:pt idx="6">
                  <c:v>106.35581999999999</c:v>
                </c:pt>
                <c:pt idx="7">
                  <c:v>422.16863999999998</c:v>
                </c:pt>
                <c:pt idx="8">
                  <c:v>69.815200000000004</c:v>
                </c:pt>
                <c:pt idx="9">
                  <c:v>77.149789999999996</c:v>
                </c:pt>
                <c:pt idx="10">
                  <c:v>76.555170000000004</c:v>
                </c:pt>
                <c:pt idx="11">
                  <c:v>74.983379999999997</c:v>
                </c:pt>
                <c:pt idx="12">
                  <c:v>78.683909999999997</c:v>
                </c:pt>
                <c:pt idx="13">
                  <c:v>80.318309999999997</c:v>
                </c:pt>
                <c:pt idx="14">
                  <c:v>79.683549999999997</c:v>
                </c:pt>
                <c:pt idx="15">
                  <c:v>67.695279999999997</c:v>
                </c:pt>
                <c:pt idx="16">
                  <c:v>81.013000000000005</c:v>
                </c:pt>
                <c:pt idx="17">
                  <c:v>72.016859999999994</c:v>
                </c:pt>
                <c:pt idx="18">
                  <c:v>67.642200000000003</c:v>
                </c:pt>
                <c:pt idx="19">
                  <c:v>72.178240000000002</c:v>
                </c:pt>
                <c:pt idx="20">
                  <c:v>77.433880000000002</c:v>
                </c:pt>
                <c:pt idx="21">
                  <c:v>86.70684</c:v>
                </c:pt>
                <c:pt idx="22">
                  <c:v>86.70684</c:v>
                </c:pt>
                <c:pt idx="23">
                  <c:v>98.451260000000005</c:v>
                </c:pt>
                <c:pt idx="24">
                  <c:v>84.505380000000002</c:v>
                </c:pt>
                <c:pt idx="25">
                  <c:v>81.163709999999995</c:v>
                </c:pt>
                <c:pt idx="26">
                  <c:v>83.767939999999996</c:v>
                </c:pt>
                <c:pt idx="27">
                  <c:v>83.767939999999996</c:v>
                </c:pt>
                <c:pt idx="28">
                  <c:v>274.43209999999999</c:v>
                </c:pt>
                <c:pt idx="29">
                  <c:v>64.260750000000002</c:v>
                </c:pt>
                <c:pt idx="30">
                  <c:v>60.222929999999998</c:v>
                </c:pt>
                <c:pt idx="31">
                  <c:v>64.863780000000006</c:v>
                </c:pt>
                <c:pt idx="32">
                  <c:v>75.168779999999998</c:v>
                </c:pt>
                <c:pt idx="33">
                  <c:v>68.094160000000002</c:v>
                </c:pt>
                <c:pt idx="34">
                  <c:v>62.853819999999999</c:v>
                </c:pt>
                <c:pt idx="35">
                  <c:v>62.819519999999997</c:v>
                </c:pt>
                <c:pt idx="36">
                  <c:v>111.03308</c:v>
                </c:pt>
                <c:pt idx="37">
                  <c:v>65.987880000000004</c:v>
                </c:pt>
                <c:pt idx="38">
                  <c:v>94.889870000000002</c:v>
                </c:pt>
                <c:pt idx="39">
                  <c:v>78.071520000000007</c:v>
                </c:pt>
                <c:pt idx="40">
                  <c:v>74.330659999999995</c:v>
                </c:pt>
                <c:pt idx="41">
                  <c:v>71.570340000000002</c:v>
                </c:pt>
                <c:pt idx="42">
                  <c:v>85.741280000000003</c:v>
                </c:pt>
                <c:pt idx="43">
                  <c:v>88.073490000000007</c:v>
                </c:pt>
                <c:pt idx="44">
                  <c:v>89.039159999999995</c:v>
                </c:pt>
                <c:pt idx="45">
                  <c:v>77.600480000000005</c:v>
                </c:pt>
                <c:pt idx="46">
                  <c:v>70.404570000000007</c:v>
                </c:pt>
                <c:pt idx="47">
                  <c:v>73.524850000000001</c:v>
                </c:pt>
                <c:pt idx="48">
                  <c:v>72.436310000000006</c:v>
                </c:pt>
                <c:pt idx="49">
                  <c:v>76.135249999999999</c:v>
                </c:pt>
                <c:pt idx="50">
                  <c:v>66.647210000000001</c:v>
                </c:pt>
                <c:pt idx="51">
                  <c:v>52.384529999999998</c:v>
                </c:pt>
                <c:pt idx="52">
                  <c:v>61.533580000000001</c:v>
                </c:pt>
                <c:pt idx="53">
                  <c:v>64.920950000000005</c:v>
                </c:pt>
                <c:pt idx="54">
                  <c:v>79.17183</c:v>
                </c:pt>
                <c:pt idx="55">
                  <c:v>68.066640000000007</c:v>
                </c:pt>
                <c:pt idx="56">
                  <c:v>82.623800000000003</c:v>
                </c:pt>
                <c:pt idx="57">
                  <c:v>70.829470000000001</c:v>
                </c:pt>
                <c:pt idx="58">
                  <c:v>132.4845</c:v>
                </c:pt>
                <c:pt idx="59">
                  <c:v>119.58892</c:v>
                </c:pt>
                <c:pt idx="60">
                  <c:v>75.857770000000002</c:v>
                </c:pt>
                <c:pt idx="61">
                  <c:v>83.352860000000007</c:v>
                </c:pt>
                <c:pt idx="62">
                  <c:v>88.965680000000006</c:v>
                </c:pt>
                <c:pt idx="63">
                  <c:v>82.258129999999994</c:v>
                </c:pt>
                <c:pt idx="64">
                  <c:v>126.77587</c:v>
                </c:pt>
                <c:pt idx="65">
                  <c:v>125.84446</c:v>
                </c:pt>
                <c:pt idx="66">
                  <c:v>91.596100000000007</c:v>
                </c:pt>
                <c:pt idx="67">
                  <c:v>88.276129999999995</c:v>
                </c:pt>
                <c:pt idx="68">
                  <c:v>128.23801</c:v>
                </c:pt>
                <c:pt idx="69">
                  <c:v>285.54178000000002</c:v>
                </c:pt>
                <c:pt idx="70">
                  <c:v>82.567210000000003</c:v>
                </c:pt>
                <c:pt idx="71">
                  <c:v>82.068640000000002</c:v>
                </c:pt>
                <c:pt idx="72">
                  <c:v>76.972539999999995</c:v>
                </c:pt>
                <c:pt idx="73">
                  <c:v>77.320480000000003</c:v>
                </c:pt>
                <c:pt idx="74">
                  <c:v>81.607380000000006</c:v>
                </c:pt>
                <c:pt idx="75">
                  <c:v>73.427819999999997</c:v>
                </c:pt>
                <c:pt idx="76">
                  <c:v>85.655760000000001</c:v>
                </c:pt>
                <c:pt idx="77">
                  <c:v>77.550240000000002</c:v>
                </c:pt>
                <c:pt idx="78">
                  <c:v>77.914360000000002</c:v>
                </c:pt>
                <c:pt idx="79">
                  <c:v>81.545559999999995</c:v>
                </c:pt>
                <c:pt idx="80">
                  <c:v>80.633200000000002</c:v>
                </c:pt>
                <c:pt idx="81">
                  <c:v>76.166139999999999</c:v>
                </c:pt>
                <c:pt idx="82">
                  <c:v>89.244709999999998</c:v>
                </c:pt>
                <c:pt idx="83">
                  <c:v>78.527609999999996</c:v>
                </c:pt>
                <c:pt idx="84">
                  <c:v>94.726159999999993</c:v>
                </c:pt>
                <c:pt idx="85">
                  <c:v>107.80831000000001</c:v>
                </c:pt>
                <c:pt idx="86">
                  <c:v>152.41126</c:v>
                </c:pt>
                <c:pt idx="87">
                  <c:v>475.21875</c:v>
                </c:pt>
                <c:pt idx="88">
                  <c:v>494.09159</c:v>
                </c:pt>
                <c:pt idx="89">
                  <c:v>177.39499000000001</c:v>
                </c:pt>
                <c:pt idx="90">
                  <c:v>393.31450000000001</c:v>
                </c:pt>
                <c:pt idx="91">
                  <c:v>289.14033000000001</c:v>
                </c:pt>
                <c:pt idx="92">
                  <c:v>92.049859999999995</c:v>
                </c:pt>
                <c:pt idx="93">
                  <c:v>114.99021999999999</c:v>
                </c:pt>
                <c:pt idx="94">
                  <c:v>122.54391</c:v>
                </c:pt>
                <c:pt idx="95">
                  <c:v>173.86888999999999</c:v>
                </c:pt>
                <c:pt idx="96">
                  <c:v>176.03935000000001</c:v>
                </c:pt>
                <c:pt idx="97">
                  <c:v>101.10693000000001</c:v>
                </c:pt>
                <c:pt idx="98">
                  <c:v>89.572329999999994</c:v>
                </c:pt>
                <c:pt idx="99">
                  <c:v>104.10714</c:v>
                </c:pt>
                <c:pt idx="100">
                  <c:v>96.269469999999998</c:v>
                </c:pt>
                <c:pt idx="101">
                  <c:v>86.627970000000005</c:v>
                </c:pt>
                <c:pt idx="102">
                  <c:v>79.611189999999993</c:v>
                </c:pt>
                <c:pt idx="103">
                  <c:v>85.168099999999995</c:v>
                </c:pt>
                <c:pt idx="104">
                  <c:v>109.91316</c:v>
                </c:pt>
                <c:pt idx="105">
                  <c:v>126.34895</c:v>
                </c:pt>
                <c:pt idx="106">
                  <c:v>133.99034</c:v>
                </c:pt>
                <c:pt idx="107">
                  <c:v>151.22695999999999</c:v>
                </c:pt>
                <c:pt idx="108">
                  <c:v>189.72003000000001</c:v>
                </c:pt>
                <c:pt idx="109">
                  <c:v>229.58070000000001</c:v>
                </c:pt>
                <c:pt idx="110">
                  <c:v>298.41473000000002</c:v>
                </c:pt>
                <c:pt idx="111">
                  <c:v>305.67223999999999</c:v>
                </c:pt>
                <c:pt idx="112">
                  <c:v>351.23293000000001</c:v>
                </c:pt>
                <c:pt idx="113">
                  <c:v>375.60824000000002</c:v>
                </c:pt>
                <c:pt idx="114">
                  <c:v>196.60489000000001</c:v>
                </c:pt>
                <c:pt idx="115">
                  <c:v>149.41777999999999</c:v>
                </c:pt>
                <c:pt idx="116">
                  <c:v>177.98052999999999</c:v>
                </c:pt>
                <c:pt idx="117">
                  <c:v>179.87101999999999</c:v>
                </c:pt>
                <c:pt idx="118">
                  <c:v>226.17341999999999</c:v>
                </c:pt>
                <c:pt idx="119">
                  <c:v>238.58847</c:v>
                </c:pt>
                <c:pt idx="120">
                  <c:v>169.45648</c:v>
                </c:pt>
                <c:pt idx="121">
                  <c:v>149.20496</c:v>
                </c:pt>
                <c:pt idx="122">
                  <c:v>156.28018</c:v>
                </c:pt>
                <c:pt idx="123">
                  <c:v>161.46301</c:v>
                </c:pt>
                <c:pt idx="124">
                  <c:v>161.46301</c:v>
                </c:pt>
                <c:pt idx="125">
                  <c:v>121.26958999999999</c:v>
                </c:pt>
                <c:pt idx="126">
                  <c:v>118.82306</c:v>
                </c:pt>
                <c:pt idx="127">
                  <c:v>159.88951</c:v>
                </c:pt>
                <c:pt idx="128">
                  <c:v>216.04464999999999</c:v>
                </c:pt>
                <c:pt idx="129">
                  <c:v>171.60402999999999</c:v>
                </c:pt>
                <c:pt idx="130">
                  <c:v>237.43487999999999</c:v>
                </c:pt>
                <c:pt idx="131">
                  <c:v>420.55808000000002</c:v>
                </c:pt>
                <c:pt idx="132">
                  <c:v>352.17671000000001</c:v>
                </c:pt>
                <c:pt idx="133">
                  <c:v>309.55228</c:v>
                </c:pt>
                <c:pt idx="134">
                  <c:v>288.0231</c:v>
                </c:pt>
                <c:pt idx="135">
                  <c:v>197.73951</c:v>
                </c:pt>
                <c:pt idx="136">
                  <c:v>148.60907</c:v>
                </c:pt>
                <c:pt idx="137">
                  <c:v>138.95325</c:v>
                </c:pt>
                <c:pt idx="138">
                  <c:v>106.73874000000001</c:v>
                </c:pt>
                <c:pt idx="139">
                  <c:v>97.492220000000003</c:v>
                </c:pt>
                <c:pt idx="140">
                  <c:v>104.31766</c:v>
                </c:pt>
                <c:pt idx="141">
                  <c:v>96.259339999999995</c:v>
                </c:pt>
                <c:pt idx="142">
                  <c:v>87.286339999999996</c:v>
                </c:pt>
                <c:pt idx="143">
                  <c:v>111.81865000000001</c:v>
                </c:pt>
                <c:pt idx="144">
                  <c:v>93.962519999999998</c:v>
                </c:pt>
                <c:pt idx="145">
                  <c:v>87.829310000000007</c:v>
                </c:pt>
                <c:pt idx="146">
                  <c:v>93.299670000000006</c:v>
                </c:pt>
                <c:pt idx="147">
                  <c:v>91.719099999999997</c:v>
                </c:pt>
                <c:pt idx="148">
                  <c:v>74.95035</c:v>
                </c:pt>
                <c:pt idx="149">
                  <c:v>77.669610000000006</c:v>
                </c:pt>
                <c:pt idx="150">
                  <c:v>85.580299999999994</c:v>
                </c:pt>
                <c:pt idx="151">
                  <c:v>85.580299999999994</c:v>
                </c:pt>
                <c:pt idx="152">
                  <c:v>85.580299999999994</c:v>
                </c:pt>
                <c:pt idx="153">
                  <c:v>141.35048</c:v>
                </c:pt>
                <c:pt idx="154">
                  <c:v>83.851690000000005</c:v>
                </c:pt>
                <c:pt idx="155">
                  <c:v>104.71422</c:v>
                </c:pt>
                <c:pt idx="156">
                  <c:v>164.65246999999999</c:v>
                </c:pt>
                <c:pt idx="157">
                  <c:v>89.551599999999993</c:v>
                </c:pt>
                <c:pt idx="158">
                  <c:v>88.914810000000003</c:v>
                </c:pt>
                <c:pt idx="159">
                  <c:v>108.87143</c:v>
                </c:pt>
                <c:pt idx="160">
                  <c:v>77.704220000000007</c:v>
                </c:pt>
                <c:pt idx="161">
                  <c:v>82.017139999999998</c:v>
                </c:pt>
                <c:pt idx="162">
                  <c:v>104.19024</c:v>
                </c:pt>
                <c:pt idx="163">
                  <c:v>78.833399999999997</c:v>
                </c:pt>
                <c:pt idx="164">
                  <c:v>73.67747</c:v>
                </c:pt>
                <c:pt idx="165">
                  <c:v>75.295270000000002</c:v>
                </c:pt>
                <c:pt idx="166">
                  <c:v>77.02055</c:v>
                </c:pt>
                <c:pt idx="167">
                  <c:v>90.315250000000006</c:v>
                </c:pt>
                <c:pt idx="168">
                  <c:v>86.639740000000003</c:v>
                </c:pt>
                <c:pt idx="169">
                  <c:v>120.93436</c:v>
                </c:pt>
                <c:pt idx="170">
                  <c:v>107.92541</c:v>
                </c:pt>
                <c:pt idx="171">
                  <c:v>188.75184999999999</c:v>
                </c:pt>
                <c:pt idx="172">
                  <c:v>203.27574999999999</c:v>
                </c:pt>
                <c:pt idx="173">
                  <c:v>266.61646000000002</c:v>
                </c:pt>
                <c:pt idx="174">
                  <c:v>285.62788999999998</c:v>
                </c:pt>
                <c:pt idx="175">
                  <c:v>233.60314</c:v>
                </c:pt>
                <c:pt idx="176">
                  <c:v>222.48840999999999</c:v>
                </c:pt>
                <c:pt idx="177">
                  <c:v>166.55600000000001</c:v>
                </c:pt>
                <c:pt idx="178">
                  <c:v>185.93526</c:v>
                </c:pt>
                <c:pt idx="179">
                  <c:v>104.93125000000001</c:v>
                </c:pt>
                <c:pt idx="180">
                  <c:v>81.17877</c:v>
                </c:pt>
                <c:pt idx="181">
                  <c:v>154.32149999999999</c:v>
                </c:pt>
                <c:pt idx="182">
                  <c:v>169.18127999999999</c:v>
                </c:pt>
                <c:pt idx="183">
                  <c:v>228.11678000000001</c:v>
                </c:pt>
                <c:pt idx="184">
                  <c:v>327.70101</c:v>
                </c:pt>
                <c:pt idx="185">
                  <c:v>268.16419000000002</c:v>
                </c:pt>
                <c:pt idx="186">
                  <c:v>332.78791000000001</c:v>
                </c:pt>
                <c:pt idx="187">
                  <c:v>208.23047</c:v>
                </c:pt>
                <c:pt idx="188">
                  <c:v>248.18655999999999</c:v>
                </c:pt>
                <c:pt idx="189">
                  <c:v>454.41678999999999</c:v>
                </c:pt>
                <c:pt idx="190">
                  <c:v>451.33375999999998</c:v>
                </c:pt>
                <c:pt idx="191">
                  <c:v>451.33375999999998</c:v>
                </c:pt>
                <c:pt idx="192">
                  <c:v>524.75600999999995</c:v>
                </c:pt>
                <c:pt idx="193">
                  <c:v>522.02364</c:v>
                </c:pt>
                <c:pt idx="194">
                  <c:v>522.02364</c:v>
                </c:pt>
                <c:pt idx="195">
                  <c:v>522.02364</c:v>
                </c:pt>
                <c:pt idx="196">
                  <c:v>522.02364</c:v>
                </c:pt>
                <c:pt idx="197">
                  <c:v>522.02364</c:v>
                </c:pt>
                <c:pt idx="198">
                  <c:v>522.02364</c:v>
                </c:pt>
                <c:pt idx="199">
                  <c:v>522.02364</c:v>
                </c:pt>
                <c:pt idx="200">
                  <c:v>804.53925000000004</c:v>
                </c:pt>
                <c:pt idx="201">
                  <c:v>432.11354999999998</c:v>
                </c:pt>
                <c:pt idx="202">
                  <c:v>485.51573999999999</c:v>
                </c:pt>
                <c:pt idx="203">
                  <c:v>548.63801000000001</c:v>
                </c:pt>
                <c:pt idx="204">
                  <c:v>384.59831000000003</c:v>
                </c:pt>
                <c:pt idx="205">
                  <c:v>331.89742999999999</c:v>
                </c:pt>
                <c:pt idx="206">
                  <c:v>358.50518</c:v>
                </c:pt>
                <c:pt idx="207">
                  <c:v>481.06592999999998</c:v>
                </c:pt>
                <c:pt idx="208">
                  <c:v>517.46879999999999</c:v>
                </c:pt>
                <c:pt idx="209">
                  <c:v>415.11673000000002</c:v>
                </c:pt>
                <c:pt idx="210">
                  <c:v>462.61926999999997</c:v>
                </c:pt>
                <c:pt idx="211">
                  <c:v>243.10049000000001</c:v>
                </c:pt>
                <c:pt idx="212">
                  <c:v>222.18940000000001</c:v>
                </c:pt>
                <c:pt idx="213">
                  <c:v>320.56308000000001</c:v>
                </c:pt>
                <c:pt idx="214">
                  <c:v>535.50093000000004</c:v>
                </c:pt>
                <c:pt idx="215">
                  <c:v>757.87573999999995</c:v>
                </c:pt>
                <c:pt idx="216">
                  <c:v>651.07146</c:v>
                </c:pt>
                <c:pt idx="217">
                  <c:v>802.76918000000001</c:v>
                </c:pt>
                <c:pt idx="218">
                  <c:v>483.40559999999999</c:v>
                </c:pt>
                <c:pt idx="219">
                  <c:v>593.37499000000003</c:v>
                </c:pt>
                <c:pt idx="220">
                  <c:v>681.38998000000004</c:v>
                </c:pt>
                <c:pt idx="221">
                  <c:v>390.28449999999998</c:v>
                </c:pt>
                <c:pt idx="222">
                  <c:v>180.51866000000001</c:v>
                </c:pt>
                <c:pt idx="223">
                  <c:v>325.39821000000001</c:v>
                </c:pt>
                <c:pt idx="224">
                  <c:v>298.27821999999998</c:v>
                </c:pt>
                <c:pt idx="225">
                  <c:v>218.81898000000001</c:v>
                </c:pt>
                <c:pt idx="226">
                  <c:v>242.91179</c:v>
                </c:pt>
                <c:pt idx="227">
                  <c:v>200.89166</c:v>
                </c:pt>
                <c:pt idx="228">
                  <c:v>176.84497999999999</c:v>
                </c:pt>
                <c:pt idx="229">
                  <c:v>167.82686000000001</c:v>
                </c:pt>
                <c:pt idx="230">
                  <c:v>167.82686000000001</c:v>
                </c:pt>
                <c:pt idx="231">
                  <c:v>150.56923</c:v>
                </c:pt>
                <c:pt idx="232">
                  <c:v>232.93414999999999</c:v>
                </c:pt>
                <c:pt idx="233">
                  <c:v>145.39906999999999</c:v>
                </c:pt>
                <c:pt idx="234">
                  <c:v>142.52753000000001</c:v>
                </c:pt>
                <c:pt idx="235">
                  <c:v>309.57276999999999</c:v>
                </c:pt>
                <c:pt idx="236">
                  <c:v>235.49358000000001</c:v>
                </c:pt>
                <c:pt idx="237">
                  <c:v>241.13208</c:v>
                </c:pt>
                <c:pt idx="238">
                  <c:v>275.02451000000002</c:v>
                </c:pt>
                <c:pt idx="239">
                  <c:v>133.65075999999999</c:v>
                </c:pt>
                <c:pt idx="240">
                  <c:v>133.65075999999999</c:v>
                </c:pt>
                <c:pt idx="241">
                  <c:v>124.14167</c:v>
                </c:pt>
                <c:pt idx="242">
                  <c:v>131.34621000000001</c:v>
                </c:pt>
                <c:pt idx="243">
                  <c:v>271.86748999999998</c:v>
                </c:pt>
                <c:pt idx="244">
                  <c:v>186.47716</c:v>
                </c:pt>
                <c:pt idx="245">
                  <c:v>160.28744</c:v>
                </c:pt>
                <c:pt idx="246">
                  <c:v>131.31109000000001</c:v>
                </c:pt>
                <c:pt idx="247">
                  <c:v>181.52752000000001</c:v>
                </c:pt>
                <c:pt idx="248">
                  <c:v>123.63668</c:v>
                </c:pt>
                <c:pt idx="249">
                  <c:v>133.29849999999999</c:v>
                </c:pt>
                <c:pt idx="250">
                  <c:v>136.32221000000001</c:v>
                </c:pt>
                <c:pt idx="251">
                  <c:v>121.83959</c:v>
                </c:pt>
                <c:pt idx="252">
                  <c:v>124.35414</c:v>
                </c:pt>
                <c:pt idx="253">
                  <c:v>121.27083</c:v>
                </c:pt>
                <c:pt idx="254">
                  <c:v>225.78050999999999</c:v>
                </c:pt>
                <c:pt idx="255">
                  <c:v>292.14850000000001</c:v>
                </c:pt>
                <c:pt idx="256">
                  <c:v>221.42112</c:v>
                </c:pt>
                <c:pt idx="257">
                  <c:v>210.94323</c:v>
                </c:pt>
                <c:pt idx="258">
                  <c:v>206.73435000000001</c:v>
                </c:pt>
                <c:pt idx="259">
                  <c:v>212.03045</c:v>
                </c:pt>
                <c:pt idx="260">
                  <c:v>425.62270999999998</c:v>
                </c:pt>
                <c:pt idx="261">
                  <c:v>214.58041</c:v>
                </c:pt>
                <c:pt idx="262">
                  <c:v>325.07907</c:v>
                </c:pt>
                <c:pt idx="263">
                  <c:v>239.29990000000001</c:v>
                </c:pt>
                <c:pt idx="264">
                  <c:v>269.30468000000002</c:v>
                </c:pt>
                <c:pt idx="265">
                  <c:v>204.87115</c:v>
                </c:pt>
                <c:pt idx="266">
                  <c:v>204.74225000000001</c:v>
                </c:pt>
                <c:pt idx="267">
                  <c:v>199.63206</c:v>
                </c:pt>
                <c:pt idx="268">
                  <c:v>202.26857999999999</c:v>
                </c:pt>
                <c:pt idx="269">
                  <c:v>197.25255000000001</c:v>
                </c:pt>
                <c:pt idx="270">
                  <c:v>190.79714999999999</c:v>
                </c:pt>
                <c:pt idx="271">
                  <c:v>199.6763</c:v>
                </c:pt>
                <c:pt idx="272">
                  <c:v>243.06214</c:v>
                </c:pt>
                <c:pt idx="273">
                  <c:v>214.54748000000001</c:v>
                </c:pt>
                <c:pt idx="274">
                  <c:v>201.77901</c:v>
                </c:pt>
                <c:pt idx="275">
                  <c:v>196.15315000000001</c:v>
                </c:pt>
                <c:pt idx="276">
                  <c:v>205.68502000000001</c:v>
                </c:pt>
                <c:pt idx="277">
                  <c:v>205.68502000000001</c:v>
                </c:pt>
                <c:pt idx="278">
                  <c:v>205.68502000000001</c:v>
                </c:pt>
                <c:pt idx="279">
                  <c:v>313.88614000000001</c:v>
                </c:pt>
                <c:pt idx="280">
                  <c:v>226.28215</c:v>
                </c:pt>
                <c:pt idx="281">
                  <c:v>240.80104</c:v>
                </c:pt>
                <c:pt idx="282">
                  <c:v>290.62984999999998</c:v>
                </c:pt>
                <c:pt idx="283">
                  <c:v>290.62984999999998</c:v>
                </c:pt>
                <c:pt idx="284">
                  <c:v>373.17959999999999</c:v>
                </c:pt>
                <c:pt idx="285">
                  <c:v>215.80258000000001</c:v>
                </c:pt>
                <c:pt idx="286">
                  <c:v>214.19974999999999</c:v>
                </c:pt>
                <c:pt idx="287">
                  <c:v>207.16834</c:v>
                </c:pt>
                <c:pt idx="288">
                  <c:v>209.32718</c:v>
                </c:pt>
                <c:pt idx="289">
                  <c:v>208.25426999999999</c:v>
                </c:pt>
                <c:pt idx="290">
                  <c:v>208.54064</c:v>
                </c:pt>
                <c:pt idx="291">
                  <c:v>206.96554</c:v>
                </c:pt>
                <c:pt idx="292">
                  <c:v>237.78977</c:v>
                </c:pt>
                <c:pt idx="293">
                  <c:v>237.75264000000001</c:v>
                </c:pt>
                <c:pt idx="294">
                  <c:v>200.54669000000001</c:v>
                </c:pt>
                <c:pt idx="295">
                  <c:v>199.24334999999999</c:v>
                </c:pt>
                <c:pt idx="296">
                  <c:v>197.54729</c:v>
                </c:pt>
                <c:pt idx="297">
                  <c:v>198.63889</c:v>
                </c:pt>
                <c:pt idx="298">
                  <c:v>246.80627999999999</c:v>
                </c:pt>
                <c:pt idx="299">
                  <c:v>208.42603</c:v>
                </c:pt>
                <c:pt idx="300">
                  <c:v>212.3861</c:v>
                </c:pt>
                <c:pt idx="301">
                  <c:v>213.51329999999999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4597592"/>
        <c:axId val="154599944"/>
      </c:areaChart>
      <c:catAx>
        <c:axId val="154597592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700"/>
            </a:pPr>
            <a:endParaRPr lang="ru-RU"/>
          </a:p>
        </c:txPr>
        <c:crossAx val="154599944"/>
        <c:crosses val="autoZero"/>
        <c:auto val="0"/>
        <c:lblAlgn val="ctr"/>
        <c:lblOffset val="0"/>
        <c:tickLblSkip val="30"/>
        <c:tickMarkSkip val="1"/>
        <c:noMultiLvlLbl val="0"/>
      </c:catAx>
      <c:valAx>
        <c:axId val="154599944"/>
        <c:scaling>
          <c:orientation val="minMax"/>
          <c:max val="2000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#,##0_);\(#,##0\)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54597592"/>
        <c:crosses val="autoZero"/>
        <c:crossBetween val="midCat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4.9371674752188031E-2"/>
          <c:y val="2.7307906884639094E-2"/>
          <c:w val="0.61764705882352944"/>
          <c:h val="0.20783903535969322"/>
        </c:manualLayout>
      </c:layout>
      <c:overlay val="0"/>
      <c:spPr>
        <a:noFill/>
        <a:ln w="25400">
          <a:noFill/>
        </a:ln>
      </c:spPr>
    </c:legend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+mn-lt"/>
          <a:ea typeface="Arial Narrow"/>
          <a:cs typeface="Arial Narrow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764705882352941"/>
          <c:y val="0.10582010582010581"/>
          <c:w val="0.80637254901960786"/>
          <c:h val="0.7195767195767195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page_13_b!$B$2</c:f>
              <c:strCache>
                <c:ptCount val="1"/>
                <c:pt idx="0">
                  <c:v>Oil and gas revenues, RUB bln (LHS)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25400">
              <a:noFill/>
            </a:ln>
          </c:spPr>
          <c:invertIfNegative val="0"/>
          <c:cat>
            <c:numRef>
              <c:f>page_13_b!$A$3:$A$12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page_13_b!$B$3:$B$12</c:f>
              <c:numCache>
                <c:formatCode>General</c:formatCode>
                <c:ptCount val="10"/>
                <c:pt idx="0">
                  <c:v>2162</c:v>
                </c:pt>
                <c:pt idx="1">
                  <c:v>2943.5</c:v>
                </c:pt>
                <c:pt idx="2">
                  <c:v>2897.4</c:v>
                </c:pt>
                <c:pt idx="3">
                  <c:v>4389.3999999999996</c:v>
                </c:pt>
                <c:pt idx="4">
                  <c:v>2984</c:v>
                </c:pt>
                <c:pt idx="5">
                  <c:v>3830.1</c:v>
                </c:pt>
                <c:pt idx="6">
                  <c:v>5641.7</c:v>
                </c:pt>
                <c:pt idx="7">
                  <c:v>6453</c:v>
                </c:pt>
                <c:pt idx="8">
                  <c:v>6533.4</c:v>
                </c:pt>
                <c:pt idx="9">
                  <c:v>7434</c:v>
                </c:pt>
              </c:numCache>
            </c:numRef>
          </c:val>
        </c:ser>
        <c:ser>
          <c:idx val="1"/>
          <c:order val="1"/>
          <c:tx>
            <c:strRef>
              <c:f>page_13_b!$D$2</c:f>
              <c:strCache>
                <c:ptCount val="1"/>
                <c:pt idx="0">
                  <c:v>Non-oil and gas revenues, RUB bln (LHS)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5400">
              <a:noFill/>
            </a:ln>
          </c:spPr>
          <c:invertIfNegative val="0"/>
          <c:cat>
            <c:numRef>
              <c:f>page_13_b!$A$3:$A$12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page_13_b!$D$3:$D$12</c:f>
              <c:numCache>
                <c:formatCode>General</c:formatCode>
                <c:ptCount val="10"/>
                <c:pt idx="0">
                  <c:v>2965.2</c:v>
                </c:pt>
                <c:pt idx="1">
                  <c:v>3335.3999999999996</c:v>
                </c:pt>
                <c:pt idx="2">
                  <c:v>4883.7000000000007</c:v>
                </c:pt>
                <c:pt idx="3">
                  <c:v>4886.5</c:v>
                </c:pt>
                <c:pt idx="4">
                  <c:v>4352</c:v>
                </c:pt>
                <c:pt idx="5">
                  <c:v>4468.7999999999993</c:v>
                </c:pt>
                <c:pt idx="6">
                  <c:v>5710.4679999999998</c:v>
                </c:pt>
                <c:pt idx="7">
                  <c:v>6405</c:v>
                </c:pt>
                <c:pt idx="8">
                  <c:v>6486.4</c:v>
                </c:pt>
                <c:pt idx="9">
                  <c:v>7062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4603080"/>
        <c:axId val="154602688"/>
      </c:barChart>
      <c:lineChart>
        <c:grouping val="standard"/>
        <c:varyColors val="0"/>
        <c:ser>
          <c:idx val="2"/>
          <c:order val="2"/>
          <c:tx>
            <c:strRef>
              <c:f>page_13_b!$E$2</c:f>
              <c:strCache>
                <c:ptCount val="1"/>
                <c:pt idx="0">
                  <c:v>Avg. Brent price, $/bbl (RHS)</c:v>
                </c:pt>
              </c:strCache>
            </c:strRef>
          </c:tx>
          <c:spPr>
            <a:ln w="12700">
              <a:solidFill>
                <a:srgbClr val="F4910C"/>
              </a:solidFill>
              <a:prstDash val="solid"/>
            </a:ln>
          </c:spPr>
          <c:marker>
            <c:symbol val="triangle"/>
            <c:size val="5"/>
            <c:spPr>
              <a:solidFill>
                <a:schemeClr val="accent1">
                  <a:lumMod val="75000"/>
                </a:schemeClr>
              </a:solidFill>
              <a:ln>
                <a:solidFill>
                  <a:srgbClr val="F4910C"/>
                </a:solidFill>
                <a:prstDash val="solid"/>
              </a:ln>
            </c:spPr>
          </c:marker>
          <c:cat>
            <c:numRef>
              <c:f>page_13_b!$A$3:$A$12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page_13_b!$E$3:$E$12</c:f>
              <c:numCache>
                <c:formatCode>General</c:formatCode>
                <c:ptCount val="10"/>
                <c:pt idx="0">
                  <c:v>55.25</c:v>
                </c:pt>
                <c:pt idx="1">
                  <c:v>66.099999999999994</c:v>
                </c:pt>
                <c:pt idx="2">
                  <c:v>72.66</c:v>
                </c:pt>
                <c:pt idx="3">
                  <c:v>98.52</c:v>
                </c:pt>
                <c:pt idx="4">
                  <c:v>62.67</c:v>
                </c:pt>
                <c:pt idx="5">
                  <c:v>80.3</c:v>
                </c:pt>
                <c:pt idx="6">
                  <c:v>110.9</c:v>
                </c:pt>
                <c:pt idx="7">
                  <c:v>111.7</c:v>
                </c:pt>
                <c:pt idx="8">
                  <c:v>108.7</c:v>
                </c:pt>
                <c:pt idx="9">
                  <c:v>99.5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603472"/>
        <c:axId val="154600336"/>
      </c:lineChart>
      <c:catAx>
        <c:axId val="154603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54602688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154602688"/>
        <c:scaling>
          <c:orientation val="minMax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#,##0_);\(#,##0\)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54603080"/>
        <c:crosses val="autoZero"/>
        <c:crossBetween val="between"/>
      </c:valAx>
      <c:catAx>
        <c:axId val="1546034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4600336"/>
        <c:crosses val="autoZero"/>
        <c:auto val="1"/>
        <c:lblAlgn val="ctr"/>
        <c:lblOffset val="100"/>
        <c:noMultiLvlLbl val="0"/>
      </c:catAx>
      <c:valAx>
        <c:axId val="15460033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54603472"/>
        <c:crosses val="max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11751281448030829"/>
          <c:y val="3.3803535718253529E-2"/>
          <c:w val="0.60649987691999363"/>
          <c:h val="0.21164021164021163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+mn-lt"/>
          <a:ea typeface="Arial Narrow"/>
          <a:cs typeface="Arial Narrow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755074378431278E-2"/>
          <c:y val="9.0468482232627809E-2"/>
          <c:w val="0.89827079618165984"/>
          <c:h val="0.75839352127620618"/>
        </c:manualLayout>
      </c:layout>
      <c:barChart>
        <c:barDir val="col"/>
        <c:grouping val="clustered"/>
        <c:varyColors val="0"/>
        <c:ser>
          <c:idx val="1"/>
          <c:order val="1"/>
          <c:spPr>
            <a:solidFill>
              <a:srgbClr val="E6AA5A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Lbls>
            <c:dLbl>
              <c:idx val="2"/>
              <c:layout>
                <c:manualLayout>
                  <c:x val="0"/>
                  <c:y val="-3.8095254419735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7.0955477687658595E-17"/>
                  <c:y val="-3.26530752169158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4.3079890420178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ln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'[АТ (2) (1) (Автосохраненный) (3).xlsx]Дефицит'!$K$6:$T$6</c:f>
              <c:strCach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2015П</c:v>
                </c:pt>
              </c:strCache>
            </c:strRef>
          </c:cat>
          <c:val>
            <c:numRef>
              <c:f>'[АТ (2) (1) (Автосохраненный) (3).xlsx]Дефицит'!$K$8:$T$8</c:f>
              <c:numCache>
                <c:formatCode>0.0</c:formatCode>
                <c:ptCount val="10"/>
                <c:pt idx="0">
                  <c:v>139.79318973095019</c:v>
                </c:pt>
                <c:pt idx="1">
                  <c:v>40.949422925949222</c:v>
                </c:pt>
                <c:pt idx="2">
                  <c:v>-54.4955625955293</c:v>
                </c:pt>
                <c:pt idx="3">
                  <c:v>-329.26483957042092</c:v>
                </c:pt>
                <c:pt idx="4">
                  <c:v>-99.974458408700201</c:v>
                </c:pt>
                <c:pt idx="5">
                  <c:v>-35.408096903279301</c:v>
                </c:pt>
                <c:pt idx="6">
                  <c:v>-278.47277805854998</c:v>
                </c:pt>
                <c:pt idx="7">
                  <c:v>-642.00381274472068</c:v>
                </c:pt>
                <c:pt idx="8">
                  <c:v>-447.8</c:v>
                </c:pt>
                <c:pt idx="9">
                  <c:v>-759.6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601904"/>
        <c:axId val="154603864"/>
      </c:barChart>
      <c:lineChart>
        <c:grouping val="standard"/>
        <c:varyColors val="0"/>
        <c:ser>
          <c:idx val="0"/>
          <c:order val="0"/>
          <c:tx>
            <c:v>Количество профицитных регионов</c:v>
          </c:tx>
          <c:spPr>
            <a:ln>
              <a:solidFill>
                <a:srgbClr val="F4910C"/>
              </a:solidFill>
            </a:ln>
          </c:spPr>
          <c:marker>
            <c:spPr>
              <a:solidFill>
                <a:srgbClr val="F4910C"/>
              </a:solidFill>
              <a:ln>
                <a:solidFill>
                  <a:srgbClr val="6E1946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'[АТ (2) (1) (Автосохраненный) (3).xlsx]Дефицит'!$K$6:$T$6</c:f>
              <c:strCach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2015П</c:v>
                </c:pt>
              </c:strCache>
            </c:strRef>
          </c:cat>
          <c:val>
            <c:numRef>
              <c:f>'[АТ (2) (1) (Автосохраненный) (3).xlsx]Дефицит'!$K$7:$T$7</c:f>
              <c:numCache>
                <c:formatCode>General</c:formatCode>
                <c:ptCount val="10"/>
                <c:pt idx="0">
                  <c:v>50</c:v>
                </c:pt>
                <c:pt idx="1">
                  <c:v>48</c:v>
                </c:pt>
                <c:pt idx="2">
                  <c:v>39</c:v>
                </c:pt>
                <c:pt idx="3">
                  <c:v>21</c:v>
                </c:pt>
                <c:pt idx="4">
                  <c:v>20</c:v>
                </c:pt>
                <c:pt idx="5">
                  <c:v>26</c:v>
                </c:pt>
                <c:pt idx="6">
                  <c:v>16</c:v>
                </c:pt>
                <c:pt idx="7">
                  <c:v>6</c:v>
                </c:pt>
                <c:pt idx="8">
                  <c:v>11</c:v>
                </c:pt>
                <c:pt idx="9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604648"/>
        <c:axId val="154604256"/>
      </c:lineChart>
      <c:catAx>
        <c:axId val="154601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4603864"/>
        <c:crosses val="autoZero"/>
        <c:auto val="1"/>
        <c:lblAlgn val="ctr"/>
        <c:lblOffset val="100"/>
        <c:noMultiLvlLbl val="0"/>
      </c:catAx>
      <c:valAx>
        <c:axId val="154603864"/>
        <c:scaling>
          <c:orientation val="minMax"/>
          <c:max val="900"/>
        </c:scaling>
        <c:delete val="0"/>
        <c:axPos val="l"/>
        <c:majorGridlines>
          <c:spPr>
            <a:ln>
              <a:solidFill>
                <a:srgbClr val="CDC8AA"/>
              </a:solidFill>
              <a:prstDash val="dash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RUB. Blns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5.2799354390687496E-2"/>
              <c:y val="4.5397733585157219E-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54601904"/>
        <c:crosses val="autoZero"/>
        <c:crossBetween val="between"/>
        <c:majorUnit val="300"/>
      </c:valAx>
      <c:valAx>
        <c:axId val="154604256"/>
        <c:scaling>
          <c:orientation val="minMax"/>
          <c:max val="90"/>
          <c:min val="-90"/>
        </c:scaling>
        <c:delete val="0"/>
        <c:axPos val="r"/>
        <c:numFmt formatCode="General" sourceLinked="1"/>
        <c:majorTickMark val="out"/>
        <c:minorTickMark val="none"/>
        <c:tickLblPos val="nextTo"/>
        <c:crossAx val="154604648"/>
        <c:crosses val="max"/>
        <c:crossBetween val="between"/>
        <c:majorUnit val="30"/>
      </c:valAx>
      <c:catAx>
        <c:axId val="1546046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460425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100">
          <a:latin typeface="+mn-lt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627541398552747E-2"/>
          <c:y val="5.2270266261217828E-2"/>
          <c:w val="0.89215899815936672"/>
          <c:h val="0.677252176608882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page_10_d!$B$2</c:f>
              <c:strCache>
                <c:ptCount val="1"/>
                <c:pt idx="0">
                  <c:v>Cargo turnover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25400">
              <a:noFill/>
            </a:ln>
          </c:spPr>
          <c:invertIfNegative val="0"/>
          <c:cat>
            <c:numRef>
              <c:f>page_10_d!$A$36:$A$47</c:f>
              <c:numCache>
                <c:formatCode>m/d/yyyy</c:formatCode>
                <c:ptCount val="12"/>
                <c:pt idx="0">
                  <c:v>41760</c:v>
                </c:pt>
                <c:pt idx="1">
                  <c:v>41791</c:v>
                </c:pt>
                <c:pt idx="2">
                  <c:v>41821</c:v>
                </c:pt>
                <c:pt idx="3">
                  <c:v>41852</c:v>
                </c:pt>
                <c:pt idx="4">
                  <c:v>41883</c:v>
                </c:pt>
                <c:pt idx="5">
                  <c:v>41913</c:v>
                </c:pt>
                <c:pt idx="6">
                  <c:v>41944</c:v>
                </c:pt>
                <c:pt idx="7">
                  <c:v>41974</c:v>
                </c:pt>
                <c:pt idx="8">
                  <c:v>42005</c:v>
                </c:pt>
                <c:pt idx="9">
                  <c:v>42036</c:v>
                </c:pt>
                <c:pt idx="10">
                  <c:v>42064</c:v>
                </c:pt>
                <c:pt idx="11">
                  <c:v>42095</c:v>
                </c:pt>
              </c:numCache>
            </c:numRef>
          </c:cat>
          <c:val>
            <c:numRef>
              <c:f>page_10_d!$B$36:$B$47</c:f>
              <c:numCache>
                <c:formatCode>General</c:formatCode>
                <c:ptCount val="12"/>
                <c:pt idx="0">
                  <c:v>1.4000000000000057</c:v>
                </c:pt>
                <c:pt idx="1">
                  <c:v>2.9</c:v>
                </c:pt>
                <c:pt idx="2">
                  <c:v>0.1</c:v>
                </c:pt>
                <c:pt idx="3">
                  <c:v>-1.4</c:v>
                </c:pt>
                <c:pt idx="4">
                  <c:v>-1.6</c:v>
                </c:pt>
                <c:pt idx="5">
                  <c:v>-3.1</c:v>
                </c:pt>
                <c:pt idx="6">
                  <c:v>-0.4</c:v>
                </c:pt>
                <c:pt idx="7">
                  <c:v>-3</c:v>
                </c:pt>
                <c:pt idx="8">
                  <c:v>-4</c:v>
                </c:pt>
                <c:pt idx="9">
                  <c:v>-1.5</c:v>
                </c:pt>
                <c:pt idx="10">
                  <c:v>0.6</c:v>
                </c:pt>
                <c:pt idx="11">
                  <c:v>-1.5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832432"/>
        <c:axId val="152832824"/>
      </c:barChart>
      <c:lineChart>
        <c:grouping val="standard"/>
        <c:varyColors val="0"/>
        <c:ser>
          <c:idx val="1"/>
          <c:order val="1"/>
          <c:tx>
            <c:strRef>
              <c:f>page_10_d!$C$2</c:f>
              <c:strCache>
                <c:ptCount val="1"/>
                <c:pt idx="0">
                  <c:v>Industrial production</c:v>
                </c:pt>
              </c:strCache>
            </c:strRef>
          </c:tx>
          <c:spPr>
            <a:ln w="25400">
              <a:solidFill>
                <a:schemeClr val="accent1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numRef>
              <c:f>page_10_d!$A$36:$A$47</c:f>
              <c:numCache>
                <c:formatCode>m/d/yyyy</c:formatCode>
                <c:ptCount val="12"/>
                <c:pt idx="0">
                  <c:v>41760</c:v>
                </c:pt>
                <c:pt idx="1">
                  <c:v>41791</c:v>
                </c:pt>
                <c:pt idx="2">
                  <c:v>41821</c:v>
                </c:pt>
                <c:pt idx="3">
                  <c:v>41852</c:v>
                </c:pt>
                <c:pt idx="4">
                  <c:v>41883</c:v>
                </c:pt>
                <c:pt idx="5">
                  <c:v>41913</c:v>
                </c:pt>
                <c:pt idx="6">
                  <c:v>41944</c:v>
                </c:pt>
                <c:pt idx="7">
                  <c:v>41974</c:v>
                </c:pt>
                <c:pt idx="8">
                  <c:v>42005</c:v>
                </c:pt>
                <c:pt idx="9">
                  <c:v>42036</c:v>
                </c:pt>
                <c:pt idx="10">
                  <c:v>42064</c:v>
                </c:pt>
                <c:pt idx="11">
                  <c:v>42095</c:v>
                </c:pt>
              </c:numCache>
            </c:numRef>
          </c:cat>
          <c:val>
            <c:numRef>
              <c:f>page_10_d!$C$36:$C$47</c:f>
              <c:numCache>
                <c:formatCode>General</c:formatCode>
                <c:ptCount val="12"/>
                <c:pt idx="0">
                  <c:v>2.8</c:v>
                </c:pt>
                <c:pt idx="1">
                  <c:v>0.4</c:v>
                </c:pt>
                <c:pt idx="2">
                  <c:v>1.5</c:v>
                </c:pt>
                <c:pt idx="3">
                  <c:v>0</c:v>
                </c:pt>
                <c:pt idx="4">
                  <c:v>2.8</c:v>
                </c:pt>
                <c:pt idx="5">
                  <c:v>2.9</c:v>
                </c:pt>
                <c:pt idx="6">
                  <c:v>-0.4</c:v>
                </c:pt>
                <c:pt idx="7">
                  <c:v>3.9</c:v>
                </c:pt>
                <c:pt idx="8">
                  <c:v>0.9</c:v>
                </c:pt>
                <c:pt idx="9">
                  <c:v>-1.6</c:v>
                </c:pt>
                <c:pt idx="10">
                  <c:v>-0.6</c:v>
                </c:pt>
                <c:pt idx="11">
                  <c:v>-4.5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832432"/>
        <c:axId val="152832824"/>
      </c:lineChart>
      <c:dateAx>
        <c:axId val="152832432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ru-RU"/>
          </a:p>
        </c:txPr>
        <c:crossAx val="152832824"/>
        <c:crosses val="autoZero"/>
        <c:auto val="1"/>
        <c:lblOffset val="0"/>
        <c:baseTimeUnit val="months"/>
        <c:majorUnit val="1"/>
        <c:majorTimeUnit val="months"/>
        <c:minorUnit val="1"/>
        <c:minorTimeUnit val="months"/>
      </c:dateAx>
      <c:valAx>
        <c:axId val="152832824"/>
        <c:scaling>
          <c:orientation val="minMax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#,##0_);\(#,##0\)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5283243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4.7909596586309597E-2"/>
          <c:y val="0.62928843729140393"/>
          <c:w val="0.67901331899756312"/>
          <c:h val="0.1111111111111111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+mn-lt"/>
          <a:ea typeface="Arial Narrow"/>
          <a:cs typeface="Arial Narrow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353059445455318E-2"/>
          <c:y val="8.9947554705867155E-2"/>
          <c:w val="0.90588365390000847"/>
          <c:h val="0.6772521766088821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page5с!$B$2</c:f>
              <c:strCache>
                <c:ptCount val="1"/>
                <c:pt idx="0">
                  <c:v>Real wages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25400">
              <a:noFill/>
            </a:ln>
          </c:spPr>
          <c:invertIfNegative val="0"/>
          <c:cat>
            <c:numRef>
              <c:f>page5с!$A$37:$A$48</c:f>
              <c:numCache>
                <c:formatCode>m/d/yyyy</c:formatCode>
                <c:ptCount val="12"/>
                <c:pt idx="0">
                  <c:v>41760</c:v>
                </c:pt>
                <c:pt idx="1">
                  <c:v>41791</c:v>
                </c:pt>
                <c:pt idx="2">
                  <c:v>41821</c:v>
                </c:pt>
                <c:pt idx="3">
                  <c:v>41852</c:v>
                </c:pt>
                <c:pt idx="4">
                  <c:v>41883</c:v>
                </c:pt>
                <c:pt idx="5">
                  <c:v>41913</c:v>
                </c:pt>
                <c:pt idx="6">
                  <c:v>41944</c:v>
                </c:pt>
                <c:pt idx="7">
                  <c:v>41974</c:v>
                </c:pt>
                <c:pt idx="8">
                  <c:v>42005</c:v>
                </c:pt>
                <c:pt idx="9">
                  <c:v>42036</c:v>
                </c:pt>
                <c:pt idx="10">
                  <c:v>42064</c:v>
                </c:pt>
                <c:pt idx="11">
                  <c:v>42095</c:v>
                </c:pt>
              </c:numCache>
            </c:numRef>
          </c:cat>
          <c:val>
            <c:numRef>
              <c:f>page5с!$B$37:$B$48</c:f>
              <c:numCache>
                <c:formatCode>General</c:formatCode>
                <c:ptCount val="12"/>
                <c:pt idx="0">
                  <c:v>2.0999999999999943</c:v>
                </c:pt>
                <c:pt idx="1">
                  <c:v>2.0999999999999943</c:v>
                </c:pt>
                <c:pt idx="2">
                  <c:v>1.4000000000000057</c:v>
                </c:pt>
                <c:pt idx="3">
                  <c:v>-1.2</c:v>
                </c:pt>
                <c:pt idx="4" formatCode="0.0">
                  <c:v>1.5</c:v>
                </c:pt>
                <c:pt idx="5">
                  <c:v>0.59999999999999432</c:v>
                </c:pt>
                <c:pt idx="6">
                  <c:v>-1.2</c:v>
                </c:pt>
                <c:pt idx="7">
                  <c:v>-4</c:v>
                </c:pt>
                <c:pt idx="8">
                  <c:v>-8.4000000000000057</c:v>
                </c:pt>
                <c:pt idx="9">
                  <c:v>-7.4000000000000057</c:v>
                </c:pt>
                <c:pt idx="10">
                  <c:v>-10.6</c:v>
                </c:pt>
                <c:pt idx="11">
                  <c:v>-13.2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0"/>
        <c:axId val="152837528"/>
        <c:axId val="152834000"/>
      </c:barChart>
      <c:lineChart>
        <c:grouping val="standard"/>
        <c:varyColors val="0"/>
        <c:ser>
          <c:idx val="2"/>
          <c:order val="1"/>
          <c:tx>
            <c:strRef>
              <c:f>page5с!$C$2</c:f>
              <c:strCache>
                <c:ptCount val="1"/>
                <c:pt idx="0">
                  <c:v>Real disposable incomes</c:v>
                </c:pt>
              </c:strCache>
            </c:strRef>
          </c:tx>
          <c:spPr>
            <a:ln w="25400">
              <a:solidFill>
                <a:schemeClr val="accent1">
                  <a:lumMod val="75000"/>
                </a:schemeClr>
              </a:solidFill>
              <a:prstDash val="solid"/>
            </a:ln>
          </c:spPr>
          <c:marker>
            <c:symbol val="square"/>
            <c:size val="3"/>
            <c:spPr>
              <a:noFill/>
              <a:ln w="9525">
                <a:solidFill>
                  <a:schemeClr val="accent1">
                    <a:lumMod val="75000"/>
                  </a:schemeClr>
                </a:solidFill>
              </a:ln>
            </c:spPr>
          </c:marker>
          <c:cat>
            <c:numRef>
              <c:f>page5с!$A$37:$A$48</c:f>
              <c:numCache>
                <c:formatCode>m/d/yyyy</c:formatCode>
                <c:ptCount val="12"/>
                <c:pt idx="0">
                  <c:v>41760</c:v>
                </c:pt>
                <c:pt idx="1">
                  <c:v>41791</c:v>
                </c:pt>
                <c:pt idx="2">
                  <c:v>41821</c:v>
                </c:pt>
                <c:pt idx="3">
                  <c:v>41852</c:v>
                </c:pt>
                <c:pt idx="4">
                  <c:v>41883</c:v>
                </c:pt>
                <c:pt idx="5">
                  <c:v>41913</c:v>
                </c:pt>
                <c:pt idx="6">
                  <c:v>41944</c:v>
                </c:pt>
                <c:pt idx="7">
                  <c:v>41974</c:v>
                </c:pt>
                <c:pt idx="8">
                  <c:v>42005</c:v>
                </c:pt>
                <c:pt idx="9">
                  <c:v>42036</c:v>
                </c:pt>
                <c:pt idx="10">
                  <c:v>42064</c:v>
                </c:pt>
                <c:pt idx="11">
                  <c:v>42095</c:v>
                </c:pt>
              </c:numCache>
            </c:numRef>
          </c:cat>
          <c:val>
            <c:numRef>
              <c:f>page5с!$C$37:$C$48</c:f>
              <c:numCache>
                <c:formatCode>General</c:formatCode>
                <c:ptCount val="12"/>
                <c:pt idx="0">
                  <c:v>6</c:v>
                </c:pt>
                <c:pt idx="1">
                  <c:v>-3.5</c:v>
                </c:pt>
                <c:pt idx="2">
                  <c:v>2.4000000000000057</c:v>
                </c:pt>
                <c:pt idx="3">
                  <c:v>3.8</c:v>
                </c:pt>
                <c:pt idx="4">
                  <c:v>9.9999999999994316E-2</c:v>
                </c:pt>
                <c:pt idx="5">
                  <c:v>1.9000000000000057</c:v>
                </c:pt>
                <c:pt idx="6">
                  <c:v>-3.9000000000000057</c:v>
                </c:pt>
                <c:pt idx="7">
                  <c:v>-6.2</c:v>
                </c:pt>
                <c:pt idx="8">
                  <c:v>-0.90000000000000568</c:v>
                </c:pt>
                <c:pt idx="9">
                  <c:v>-1.7</c:v>
                </c:pt>
                <c:pt idx="10">
                  <c:v>-1.8</c:v>
                </c:pt>
                <c:pt idx="11">
                  <c:v>-4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837528"/>
        <c:axId val="152834000"/>
      </c:lineChart>
      <c:catAx>
        <c:axId val="152837528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ru-RU"/>
          </a:p>
        </c:txPr>
        <c:crossAx val="152834000"/>
        <c:crosses val="autoZero"/>
        <c:auto val="0"/>
        <c:lblAlgn val="ctr"/>
        <c:lblOffset val="0"/>
        <c:tickLblSkip val="1"/>
        <c:tickMarkSkip val="1"/>
        <c:noMultiLvlLbl val="0"/>
      </c:catAx>
      <c:valAx>
        <c:axId val="152834000"/>
        <c:scaling>
          <c:orientation val="minMax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#,##0_);\(#,##0\)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5283752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281272120176461"/>
          <c:y val="0.63423017648319902"/>
          <c:w val="0.65588235294117636"/>
          <c:h val="0.1111111111111111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+mn-lt"/>
          <a:ea typeface="Arial Narrow"/>
          <a:cs typeface="Arial Narrow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353059445455318E-2"/>
          <c:y val="8.9947554705867155E-2"/>
          <c:w val="0.87058948556624194"/>
          <c:h val="0.677252176608882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page_4!$B$2</c:f>
              <c:strCache>
                <c:ptCount val="1"/>
                <c:pt idx="0">
                  <c:v>Retail trade growth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25400">
              <a:noFill/>
            </a:ln>
          </c:spPr>
          <c:invertIfNegative val="0"/>
          <c:cat>
            <c:numRef>
              <c:f>page_4!$A$36:$A$47</c:f>
              <c:numCache>
                <c:formatCode>m/d/yyyy</c:formatCode>
                <c:ptCount val="12"/>
                <c:pt idx="0">
                  <c:v>41760</c:v>
                </c:pt>
                <c:pt idx="1">
                  <c:v>41791</c:v>
                </c:pt>
                <c:pt idx="2">
                  <c:v>41821</c:v>
                </c:pt>
                <c:pt idx="3">
                  <c:v>41852</c:v>
                </c:pt>
                <c:pt idx="4">
                  <c:v>41883</c:v>
                </c:pt>
                <c:pt idx="5">
                  <c:v>41913</c:v>
                </c:pt>
                <c:pt idx="6">
                  <c:v>41944</c:v>
                </c:pt>
                <c:pt idx="7">
                  <c:v>41974</c:v>
                </c:pt>
                <c:pt idx="8">
                  <c:v>42005</c:v>
                </c:pt>
                <c:pt idx="9">
                  <c:v>42036</c:v>
                </c:pt>
                <c:pt idx="10">
                  <c:v>42064</c:v>
                </c:pt>
                <c:pt idx="11">
                  <c:v>42095</c:v>
                </c:pt>
              </c:numCache>
            </c:numRef>
          </c:cat>
          <c:val>
            <c:numRef>
              <c:f>page_4!$B$36:$B$47</c:f>
              <c:numCache>
                <c:formatCode>General</c:formatCode>
                <c:ptCount val="12"/>
                <c:pt idx="0">
                  <c:v>2.4000000000000057</c:v>
                </c:pt>
                <c:pt idx="1">
                  <c:v>1.0999999999999943</c:v>
                </c:pt>
                <c:pt idx="2">
                  <c:v>1.5999999999999943</c:v>
                </c:pt>
                <c:pt idx="3">
                  <c:v>1.5999999999999943</c:v>
                </c:pt>
                <c:pt idx="4">
                  <c:v>1.8</c:v>
                </c:pt>
                <c:pt idx="5">
                  <c:v>1.7</c:v>
                </c:pt>
                <c:pt idx="6">
                  <c:v>1.9000000000000057</c:v>
                </c:pt>
                <c:pt idx="7">
                  <c:v>5.0999999999999943</c:v>
                </c:pt>
                <c:pt idx="8">
                  <c:v>-3.9000000000000057</c:v>
                </c:pt>
                <c:pt idx="9">
                  <c:v>-7.2</c:v>
                </c:pt>
                <c:pt idx="10">
                  <c:v>-8.6999999999999993</c:v>
                </c:pt>
                <c:pt idx="11">
                  <c:v>-9.8000000000000007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833216"/>
        <c:axId val="152833608"/>
      </c:barChart>
      <c:lineChart>
        <c:grouping val="standard"/>
        <c:varyColors val="0"/>
        <c:ser>
          <c:idx val="1"/>
          <c:order val="1"/>
          <c:tx>
            <c:strRef>
              <c:f>page_4!$C$2</c:f>
              <c:strCache>
                <c:ptCount val="1"/>
                <c:pt idx="0">
                  <c:v>Real disposable income growth</c:v>
                </c:pt>
              </c:strCache>
            </c:strRef>
          </c:tx>
          <c:spPr>
            <a:ln w="25400">
              <a:solidFill>
                <a:schemeClr val="accent1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numRef>
              <c:f>page_4!$A$36:$A$47</c:f>
              <c:numCache>
                <c:formatCode>m/d/yyyy</c:formatCode>
                <c:ptCount val="12"/>
                <c:pt idx="0">
                  <c:v>41760</c:v>
                </c:pt>
                <c:pt idx="1">
                  <c:v>41791</c:v>
                </c:pt>
                <c:pt idx="2">
                  <c:v>41821</c:v>
                </c:pt>
                <c:pt idx="3">
                  <c:v>41852</c:v>
                </c:pt>
                <c:pt idx="4">
                  <c:v>41883</c:v>
                </c:pt>
                <c:pt idx="5">
                  <c:v>41913</c:v>
                </c:pt>
                <c:pt idx="6">
                  <c:v>41944</c:v>
                </c:pt>
                <c:pt idx="7">
                  <c:v>41974</c:v>
                </c:pt>
                <c:pt idx="8">
                  <c:v>42005</c:v>
                </c:pt>
                <c:pt idx="9">
                  <c:v>42036</c:v>
                </c:pt>
                <c:pt idx="10">
                  <c:v>42064</c:v>
                </c:pt>
                <c:pt idx="11">
                  <c:v>42095</c:v>
                </c:pt>
              </c:numCache>
            </c:numRef>
          </c:cat>
          <c:val>
            <c:numRef>
              <c:f>page_4!$C$36:$C$47</c:f>
              <c:numCache>
                <c:formatCode>General</c:formatCode>
                <c:ptCount val="12"/>
                <c:pt idx="0">
                  <c:v>6</c:v>
                </c:pt>
                <c:pt idx="1">
                  <c:v>-3.5</c:v>
                </c:pt>
                <c:pt idx="2">
                  <c:v>2.4000000000000057</c:v>
                </c:pt>
                <c:pt idx="3">
                  <c:v>3.8</c:v>
                </c:pt>
                <c:pt idx="4">
                  <c:v>9.9999999999994316E-2</c:v>
                </c:pt>
                <c:pt idx="5">
                  <c:v>1.9000000000000057</c:v>
                </c:pt>
                <c:pt idx="6">
                  <c:v>-3.9000000000000057</c:v>
                </c:pt>
                <c:pt idx="7">
                  <c:v>-6.2</c:v>
                </c:pt>
                <c:pt idx="8">
                  <c:v>-0.90000000000000568</c:v>
                </c:pt>
                <c:pt idx="9">
                  <c:v>-1.7</c:v>
                </c:pt>
                <c:pt idx="10">
                  <c:v>-1.8</c:v>
                </c:pt>
                <c:pt idx="11">
                  <c:v>-4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833216"/>
        <c:axId val="152833608"/>
      </c:lineChart>
      <c:dateAx>
        <c:axId val="152833216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+mn-lt"/>
                <a:ea typeface="Arial Narrow"/>
                <a:cs typeface="Arial Narrow"/>
              </a:defRPr>
            </a:pPr>
            <a:endParaRPr lang="ru-RU"/>
          </a:p>
        </c:txPr>
        <c:crossAx val="152833608"/>
        <c:crosses val="autoZero"/>
        <c:auto val="1"/>
        <c:lblOffset val="0"/>
        <c:baseTimeUnit val="months"/>
        <c:majorUnit val="1"/>
        <c:majorTimeUnit val="months"/>
        <c:minorUnit val="1"/>
        <c:minorTimeUnit val="months"/>
      </c:dateAx>
      <c:valAx>
        <c:axId val="152833608"/>
        <c:scaling>
          <c:orientation val="minMax"/>
          <c:max val="8"/>
          <c:min val="-12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#,##0_);\(#,##0\)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ru-RU"/>
          </a:p>
        </c:txPr>
        <c:crossAx val="15283321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735" b="0" i="0" u="none" strike="noStrike" baseline="0">
                <a:solidFill>
                  <a:srgbClr val="000000"/>
                </a:solidFill>
                <a:latin typeface="+mn-lt"/>
                <a:ea typeface="Arial Narrow"/>
                <a:cs typeface="Arial Narrow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735" b="0" i="0" u="none" strike="noStrike" baseline="0">
                <a:solidFill>
                  <a:srgbClr val="000000"/>
                </a:solidFill>
                <a:latin typeface="+mn-lt"/>
                <a:ea typeface="Arial Narrow"/>
                <a:cs typeface="Arial Narrow"/>
              </a:defRPr>
            </a:pPr>
            <a:endParaRPr lang="ru-RU"/>
          </a:p>
        </c:txPr>
      </c:legendEntry>
      <c:layout>
        <c:manualLayout>
          <c:xMode val="edge"/>
          <c:yMode val="edge"/>
          <c:x val="0.14045480576415231"/>
          <c:y val="0.63178133219703625"/>
          <c:w val="0.57816917970159554"/>
          <c:h val="0.15135135135135136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Arial Narrow"/>
              <a:ea typeface="Arial Narrow"/>
              <a:cs typeface="Arial Narrow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 Narrow"/>
          <a:ea typeface="Arial Narrow"/>
          <a:cs typeface="Arial Narrow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549019607843129E-2"/>
          <c:y val="0.13933036148259245"/>
          <c:w val="0.90000129251104732"/>
          <c:h val="0.6772521766088821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page_5b!$B$2</c:f>
              <c:strCache>
                <c:ptCount val="1"/>
                <c:pt idx="0">
                  <c:v>Unemployment rate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25400">
              <a:noFill/>
            </a:ln>
          </c:spPr>
          <c:invertIfNegative val="0"/>
          <c:cat>
            <c:numRef>
              <c:f>page_5b!$A$37:$A$48</c:f>
              <c:numCache>
                <c:formatCode>m/d/yyyy</c:formatCode>
                <c:ptCount val="12"/>
                <c:pt idx="0">
                  <c:v>41760</c:v>
                </c:pt>
                <c:pt idx="1">
                  <c:v>41791</c:v>
                </c:pt>
                <c:pt idx="2">
                  <c:v>41821</c:v>
                </c:pt>
                <c:pt idx="3">
                  <c:v>41852</c:v>
                </c:pt>
                <c:pt idx="4">
                  <c:v>41883</c:v>
                </c:pt>
                <c:pt idx="5">
                  <c:v>41913</c:v>
                </c:pt>
                <c:pt idx="6">
                  <c:v>41944</c:v>
                </c:pt>
                <c:pt idx="7">
                  <c:v>41974</c:v>
                </c:pt>
                <c:pt idx="8">
                  <c:v>42005</c:v>
                </c:pt>
                <c:pt idx="9">
                  <c:v>42036</c:v>
                </c:pt>
                <c:pt idx="10">
                  <c:v>42064</c:v>
                </c:pt>
                <c:pt idx="11">
                  <c:v>42095</c:v>
                </c:pt>
              </c:numCache>
            </c:numRef>
          </c:cat>
          <c:val>
            <c:numRef>
              <c:f>page_5b!$B$37:$B$48</c:f>
              <c:numCache>
                <c:formatCode>General</c:formatCode>
                <c:ptCount val="12"/>
                <c:pt idx="0">
                  <c:v>4.9000000000000004</c:v>
                </c:pt>
                <c:pt idx="1">
                  <c:v>4.9000000000000004</c:v>
                </c:pt>
                <c:pt idx="2">
                  <c:v>4.9000000000000004</c:v>
                </c:pt>
                <c:pt idx="3">
                  <c:v>4.8</c:v>
                </c:pt>
                <c:pt idx="4">
                  <c:v>4.9000000000000004</c:v>
                </c:pt>
                <c:pt idx="5">
                  <c:v>5.0999999999999996</c:v>
                </c:pt>
                <c:pt idx="6">
                  <c:v>5.2</c:v>
                </c:pt>
                <c:pt idx="7">
                  <c:v>5.3</c:v>
                </c:pt>
                <c:pt idx="8">
                  <c:v>5.5</c:v>
                </c:pt>
                <c:pt idx="9">
                  <c:v>5.8</c:v>
                </c:pt>
                <c:pt idx="10">
                  <c:v>5.9</c:v>
                </c:pt>
                <c:pt idx="11">
                  <c:v>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0"/>
        <c:axId val="152837920"/>
        <c:axId val="152831648"/>
      </c:barChart>
      <c:catAx>
        <c:axId val="152837920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+mn-lt"/>
                <a:ea typeface="Arial Narrow"/>
                <a:cs typeface="Arial Narrow"/>
              </a:defRPr>
            </a:pPr>
            <a:endParaRPr lang="ru-RU"/>
          </a:p>
        </c:txPr>
        <c:crossAx val="152831648"/>
        <c:crosses val="autoZero"/>
        <c:auto val="0"/>
        <c:lblAlgn val="ctr"/>
        <c:lblOffset val="0"/>
        <c:tickLblSkip val="1"/>
        <c:tickMarkSkip val="1"/>
        <c:noMultiLvlLbl val="0"/>
      </c:catAx>
      <c:valAx>
        <c:axId val="152831648"/>
        <c:scaling>
          <c:orientation val="minMax"/>
          <c:max val="6"/>
          <c:min val="4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ru-RU"/>
          </a:p>
        </c:txPr>
        <c:crossAx val="1528379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 Narrow"/>
          <a:ea typeface="Arial Narrow"/>
          <a:cs typeface="Arial Narrow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235420834416406E-2"/>
          <c:y val="8.9947554705867155E-2"/>
          <c:w val="0.82058941376007266"/>
          <c:h val="0.67725217660888215"/>
        </c:manualLayout>
      </c:layout>
      <c:lineChart>
        <c:grouping val="standard"/>
        <c:varyColors val="0"/>
        <c:ser>
          <c:idx val="0"/>
          <c:order val="0"/>
          <c:tx>
            <c:strRef>
              <c:f>page6a!$B$2</c:f>
              <c:strCache>
                <c:ptCount val="1"/>
                <c:pt idx="0">
                  <c:v>Exports (LHS)</c:v>
                </c:pt>
              </c:strCache>
            </c:strRef>
          </c:tx>
          <c:spPr>
            <a:ln w="25400">
              <a:solidFill>
                <a:schemeClr val="tx2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numRef>
              <c:f>page6a!$A$37:$A$72</c:f>
              <c:numCache>
                <c:formatCode>m/d/yyyy</c:formatCode>
                <c:ptCount val="36"/>
                <c:pt idx="0">
                  <c:v>41030</c:v>
                </c:pt>
                <c:pt idx="1">
                  <c:v>41061</c:v>
                </c:pt>
                <c:pt idx="2">
                  <c:v>41091</c:v>
                </c:pt>
                <c:pt idx="3">
                  <c:v>41122</c:v>
                </c:pt>
                <c:pt idx="4">
                  <c:v>41153</c:v>
                </c:pt>
                <c:pt idx="5">
                  <c:v>41183</c:v>
                </c:pt>
                <c:pt idx="6">
                  <c:v>41214</c:v>
                </c:pt>
                <c:pt idx="7">
                  <c:v>41244</c:v>
                </c:pt>
                <c:pt idx="8">
                  <c:v>41275</c:v>
                </c:pt>
                <c:pt idx="9">
                  <c:v>41306</c:v>
                </c:pt>
                <c:pt idx="10">
                  <c:v>41334</c:v>
                </c:pt>
                <c:pt idx="11">
                  <c:v>41365</c:v>
                </c:pt>
                <c:pt idx="12">
                  <c:v>41395</c:v>
                </c:pt>
                <c:pt idx="13">
                  <c:v>41426</c:v>
                </c:pt>
                <c:pt idx="14">
                  <c:v>41456</c:v>
                </c:pt>
                <c:pt idx="15">
                  <c:v>41487</c:v>
                </c:pt>
                <c:pt idx="16">
                  <c:v>41518</c:v>
                </c:pt>
                <c:pt idx="17">
                  <c:v>41548</c:v>
                </c:pt>
                <c:pt idx="18">
                  <c:v>41579</c:v>
                </c:pt>
                <c:pt idx="19">
                  <c:v>41609</c:v>
                </c:pt>
                <c:pt idx="20">
                  <c:v>41640</c:v>
                </c:pt>
                <c:pt idx="21">
                  <c:v>41671</c:v>
                </c:pt>
                <c:pt idx="22">
                  <c:v>41699</c:v>
                </c:pt>
                <c:pt idx="23">
                  <c:v>41730</c:v>
                </c:pt>
                <c:pt idx="24">
                  <c:v>41760</c:v>
                </c:pt>
                <c:pt idx="25">
                  <c:v>41791</c:v>
                </c:pt>
                <c:pt idx="26">
                  <c:v>41821</c:v>
                </c:pt>
                <c:pt idx="27">
                  <c:v>41852</c:v>
                </c:pt>
                <c:pt idx="28">
                  <c:v>41883</c:v>
                </c:pt>
                <c:pt idx="29">
                  <c:v>41913</c:v>
                </c:pt>
                <c:pt idx="30">
                  <c:v>41944</c:v>
                </c:pt>
                <c:pt idx="31">
                  <c:v>41974</c:v>
                </c:pt>
                <c:pt idx="32">
                  <c:v>42005</c:v>
                </c:pt>
                <c:pt idx="33">
                  <c:v>42036</c:v>
                </c:pt>
                <c:pt idx="34">
                  <c:v>42064</c:v>
                </c:pt>
                <c:pt idx="35">
                  <c:v>42095</c:v>
                </c:pt>
              </c:numCache>
            </c:numRef>
          </c:cat>
          <c:val>
            <c:numRef>
              <c:f>page6a!$B$37:$B$72</c:f>
              <c:numCache>
                <c:formatCode>0.0</c:formatCode>
                <c:ptCount val="36"/>
                <c:pt idx="0">
                  <c:v>45.486000000000004</c:v>
                </c:pt>
                <c:pt idx="1">
                  <c:v>40.841000000000001</c:v>
                </c:pt>
                <c:pt idx="2">
                  <c:v>41.183999999999997</c:v>
                </c:pt>
                <c:pt idx="3">
                  <c:v>41.213000000000001</c:v>
                </c:pt>
                <c:pt idx="4">
                  <c:v>43.102999999999994</c:v>
                </c:pt>
                <c:pt idx="5">
                  <c:v>46.546999999999997</c:v>
                </c:pt>
                <c:pt idx="6">
                  <c:v>45.265000000000001</c:v>
                </c:pt>
                <c:pt idx="7">
                  <c:v>48.255000000000003</c:v>
                </c:pt>
                <c:pt idx="8" formatCode="General">
                  <c:v>38.837000000000003</c:v>
                </c:pt>
                <c:pt idx="9" formatCode="General">
                  <c:v>41.854999999999997</c:v>
                </c:pt>
                <c:pt idx="10" formatCode="General">
                  <c:v>44.459000000000003</c:v>
                </c:pt>
                <c:pt idx="11" formatCode="General">
                  <c:v>44.475000000000001</c:v>
                </c:pt>
                <c:pt idx="12" formatCode="0.000">
                  <c:v>40.98</c:v>
                </c:pt>
                <c:pt idx="13" formatCode="General">
                  <c:v>41.835999999999999</c:v>
                </c:pt>
                <c:pt idx="14" formatCode="General">
                  <c:v>43.713000000000001</c:v>
                </c:pt>
                <c:pt idx="15" formatCode="General">
                  <c:v>42.529000000000003</c:v>
                </c:pt>
                <c:pt idx="16" formatCode="General">
                  <c:v>44.808999999999997</c:v>
                </c:pt>
                <c:pt idx="17" formatCode="General">
                  <c:v>43.472999999999999</c:v>
                </c:pt>
                <c:pt idx="18" formatCode="General">
                  <c:v>46.878</c:v>
                </c:pt>
                <c:pt idx="19" formatCode="General">
                  <c:v>49.448999999999998</c:v>
                </c:pt>
                <c:pt idx="20" formatCode="0.000">
                  <c:v>39.597999999999999</c:v>
                </c:pt>
                <c:pt idx="21" formatCode="0.000">
                  <c:v>36.412999999999997</c:v>
                </c:pt>
                <c:pt idx="22" formatCode="0.000">
                  <c:v>47.001999999999995</c:v>
                </c:pt>
                <c:pt idx="23" formatCode="0.000">
                  <c:v>47.58</c:v>
                </c:pt>
                <c:pt idx="24" formatCode="0.000">
                  <c:v>44.048999999999999</c:v>
                </c:pt>
                <c:pt idx="25" formatCode="0.000">
                  <c:v>40.694999999999993</c:v>
                </c:pt>
                <c:pt idx="26" formatCode="0.000">
                  <c:v>46.21</c:v>
                </c:pt>
                <c:pt idx="27" formatCode="0.000">
                  <c:v>41.454000000000001</c:v>
                </c:pt>
                <c:pt idx="28" formatCode="0.000">
                  <c:v>38.082000000000001</c:v>
                </c:pt>
                <c:pt idx="29" formatCode="0.000">
                  <c:v>41.542999999999999</c:v>
                </c:pt>
                <c:pt idx="30" formatCode="General">
                  <c:v>36.755000000000003</c:v>
                </c:pt>
                <c:pt idx="31" formatCode="General">
                  <c:v>38.382999999999996</c:v>
                </c:pt>
                <c:pt idx="32" formatCode="0.000">
                  <c:v>27.509999999999998</c:v>
                </c:pt>
                <c:pt idx="33" formatCode="0.000">
                  <c:v>29.158999999999999</c:v>
                </c:pt>
                <c:pt idx="34" formatCode="General">
                  <c:v>32.402999999999999</c:v>
                </c:pt>
                <c:pt idx="35" formatCode="General">
                  <c:v>32.699999999999996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834784"/>
        <c:axId val="152835176"/>
      </c:lineChart>
      <c:lineChart>
        <c:grouping val="standard"/>
        <c:varyColors val="0"/>
        <c:ser>
          <c:idx val="1"/>
          <c:order val="1"/>
          <c:tx>
            <c:strRef>
              <c:f>page6a!$C$2</c:f>
              <c:strCache>
                <c:ptCount val="1"/>
                <c:pt idx="0">
                  <c:v>Brent price (RHS)</c:v>
                </c:pt>
              </c:strCache>
            </c:strRef>
          </c:tx>
          <c:spPr>
            <a:ln w="25400">
              <a:solidFill>
                <a:schemeClr val="accent1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numRef>
              <c:f>page6a!$A$37:$A$72</c:f>
              <c:numCache>
                <c:formatCode>m/d/yyyy</c:formatCode>
                <c:ptCount val="36"/>
                <c:pt idx="0">
                  <c:v>41030</c:v>
                </c:pt>
                <c:pt idx="1">
                  <c:v>41061</c:v>
                </c:pt>
                <c:pt idx="2">
                  <c:v>41091</c:v>
                </c:pt>
                <c:pt idx="3">
                  <c:v>41122</c:v>
                </c:pt>
                <c:pt idx="4">
                  <c:v>41153</c:v>
                </c:pt>
                <c:pt idx="5">
                  <c:v>41183</c:v>
                </c:pt>
                <c:pt idx="6">
                  <c:v>41214</c:v>
                </c:pt>
                <c:pt idx="7">
                  <c:v>41244</c:v>
                </c:pt>
                <c:pt idx="8">
                  <c:v>41275</c:v>
                </c:pt>
                <c:pt idx="9">
                  <c:v>41306</c:v>
                </c:pt>
                <c:pt idx="10">
                  <c:v>41334</c:v>
                </c:pt>
                <c:pt idx="11">
                  <c:v>41365</c:v>
                </c:pt>
                <c:pt idx="12">
                  <c:v>41395</c:v>
                </c:pt>
                <c:pt idx="13">
                  <c:v>41426</c:v>
                </c:pt>
                <c:pt idx="14">
                  <c:v>41456</c:v>
                </c:pt>
                <c:pt idx="15">
                  <c:v>41487</c:v>
                </c:pt>
                <c:pt idx="16">
                  <c:v>41518</c:v>
                </c:pt>
                <c:pt idx="17">
                  <c:v>41548</c:v>
                </c:pt>
                <c:pt idx="18">
                  <c:v>41579</c:v>
                </c:pt>
                <c:pt idx="19">
                  <c:v>41609</c:v>
                </c:pt>
                <c:pt idx="20">
                  <c:v>41640</c:v>
                </c:pt>
                <c:pt idx="21">
                  <c:v>41671</c:v>
                </c:pt>
                <c:pt idx="22">
                  <c:v>41699</c:v>
                </c:pt>
                <c:pt idx="23">
                  <c:v>41730</c:v>
                </c:pt>
                <c:pt idx="24">
                  <c:v>41760</c:v>
                </c:pt>
                <c:pt idx="25">
                  <c:v>41791</c:v>
                </c:pt>
                <c:pt idx="26">
                  <c:v>41821</c:v>
                </c:pt>
                <c:pt idx="27">
                  <c:v>41852</c:v>
                </c:pt>
                <c:pt idx="28">
                  <c:v>41883</c:v>
                </c:pt>
                <c:pt idx="29">
                  <c:v>41913</c:v>
                </c:pt>
                <c:pt idx="30">
                  <c:v>41944</c:v>
                </c:pt>
                <c:pt idx="31">
                  <c:v>41974</c:v>
                </c:pt>
                <c:pt idx="32">
                  <c:v>42005</c:v>
                </c:pt>
                <c:pt idx="33">
                  <c:v>42036</c:v>
                </c:pt>
                <c:pt idx="34">
                  <c:v>42064</c:v>
                </c:pt>
                <c:pt idx="35">
                  <c:v>42095</c:v>
                </c:pt>
              </c:numCache>
            </c:numRef>
          </c:cat>
          <c:val>
            <c:numRef>
              <c:f>page6a!$C$37:$C$72</c:f>
              <c:numCache>
                <c:formatCode>0.00</c:formatCode>
                <c:ptCount val="36"/>
                <c:pt idx="0">
                  <c:v>110.289</c:v>
                </c:pt>
                <c:pt idx="1">
                  <c:v>95.927000000000007</c:v>
                </c:pt>
                <c:pt idx="2">
                  <c:v>102.724</c:v>
                </c:pt>
                <c:pt idx="3">
                  <c:v>112.678</c:v>
                </c:pt>
                <c:pt idx="4">
                  <c:v>113.03400000000001</c:v>
                </c:pt>
                <c:pt idx="5">
                  <c:v>111.52</c:v>
                </c:pt>
                <c:pt idx="6">
                  <c:v>109.527</c:v>
                </c:pt>
                <c:pt idx="7">
                  <c:v>109.1965</c:v>
                </c:pt>
                <c:pt idx="8">
                  <c:v>112.32299999999999</c:v>
                </c:pt>
                <c:pt idx="9">
                  <c:v>116.07250000000001</c:v>
                </c:pt>
                <c:pt idx="10">
                  <c:v>109.542</c:v>
                </c:pt>
                <c:pt idx="11">
                  <c:v>103.425</c:v>
                </c:pt>
                <c:pt idx="12">
                  <c:v>103.277</c:v>
                </c:pt>
                <c:pt idx="13">
                  <c:v>103.34099999999999</c:v>
                </c:pt>
                <c:pt idx="14">
                  <c:v>107.42700000000001</c:v>
                </c:pt>
                <c:pt idx="15">
                  <c:v>110.449</c:v>
                </c:pt>
                <c:pt idx="16">
                  <c:v>111.2548</c:v>
                </c:pt>
                <c:pt idx="17">
                  <c:v>109.44</c:v>
                </c:pt>
                <c:pt idx="18">
                  <c:v>107.9038</c:v>
                </c:pt>
                <c:pt idx="19">
                  <c:v>110.70189999999999</c:v>
                </c:pt>
                <c:pt idx="20">
                  <c:v>107.11320000000001</c:v>
                </c:pt>
                <c:pt idx="21">
                  <c:v>108.83499999999999</c:v>
                </c:pt>
                <c:pt idx="22">
                  <c:v>107.748</c:v>
                </c:pt>
                <c:pt idx="23">
                  <c:v>108.09</c:v>
                </c:pt>
                <c:pt idx="24">
                  <c:v>109.239</c:v>
                </c:pt>
                <c:pt idx="25">
                  <c:v>111.9671</c:v>
                </c:pt>
                <c:pt idx="26">
                  <c:v>108.18519999999999</c:v>
                </c:pt>
                <c:pt idx="27">
                  <c:v>103.39570000000001</c:v>
                </c:pt>
                <c:pt idx="28">
                  <c:v>98.57</c:v>
                </c:pt>
                <c:pt idx="29">
                  <c:v>88.049599999999998</c:v>
                </c:pt>
                <c:pt idx="30">
                  <c:v>79.629000000000005</c:v>
                </c:pt>
                <c:pt idx="31">
                  <c:v>63.266399999999997</c:v>
                </c:pt>
                <c:pt idx="32">
                  <c:v>49.758099999999999</c:v>
                </c:pt>
                <c:pt idx="33">
                  <c:v>58.795000000000002</c:v>
                </c:pt>
                <c:pt idx="34">
                  <c:v>56.938600000000001</c:v>
                </c:pt>
                <c:pt idx="35">
                  <c:v>61.1357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835568"/>
        <c:axId val="152835960"/>
      </c:lineChart>
      <c:dateAx>
        <c:axId val="152834784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ru-RU"/>
          </a:p>
        </c:txPr>
        <c:crossAx val="152835176"/>
        <c:crosses val="autoZero"/>
        <c:auto val="1"/>
        <c:lblOffset val="0"/>
        <c:baseTimeUnit val="months"/>
        <c:majorUnit val="5"/>
        <c:majorTimeUnit val="months"/>
        <c:minorUnit val="1"/>
        <c:minorTimeUnit val="months"/>
      </c:dateAx>
      <c:valAx>
        <c:axId val="152835176"/>
        <c:scaling>
          <c:orientation val="minMax"/>
          <c:max val="55"/>
          <c:min val="25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#,##0_);\(#,##0\)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52834784"/>
        <c:crosses val="autoZero"/>
        <c:crossBetween val="between"/>
      </c:valAx>
      <c:dateAx>
        <c:axId val="15283556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52835960"/>
        <c:crosses val="autoZero"/>
        <c:auto val="1"/>
        <c:lblOffset val="100"/>
        <c:baseTimeUnit val="months"/>
      </c:dateAx>
      <c:valAx>
        <c:axId val="152835960"/>
        <c:scaling>
          <c:orientation val="minMax"/>
          <c:max val="130"/>
          <c:min val="40"/>
        </c:scaling>
        <c:delete val="0"/>
        <c:axPos val="r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52835568"/>
        <c:crosses val="max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0432988301445076"/>
          <c:y val="0.55674573740172661"/>
          <c:w val="0.60714462176985029"/>
          <c:h val="0.1075274462756546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+mn-lt"/>
          <a:ea typeface="Arial Narrow"/>
          <a:cs typeface="Arial Narrow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411878750974774E-2"/>
          <c:y val="0.12105294267306402"/>
          <c:w val="0.80588351028766991"/>
          <c:h val="0.64737008472986413"/>
        </c:manualLayout>
      </c:layout>
      <c:lineChart>
        <c:grouping val="standard"/>
        <c:varyColors val="0"/>
        <c:ser>
          <c:idx val="0"/>
          <c:order val="0"/>
          <c:tx>
            <c:strRef>
              <c:f>page_6b!$B$2</c:f>
              <c:strCache>
                <c:ptCount val="1"/>
                <c:pt idx="0">
                  <c:v>Imports, $ bln (LHS)</c:v>
                </c:pt>
              </c:strCache>
            </c:strRef>
          </c:tx>
          <c:spPr>
            <a:ln w="25400">
              <a:solidFill>
                <a:schemeClr val="tx2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numRef>
              <c:f>page_6b!$A$37:$A$72</c:f>
              <c:numCache>
                <c:formatCode>m/d/yyyy</c:formatCode>
                <c:ptCount val="36"/>
                <c:pt idx="0">
                  <c:v>41030</c:v>
                </c:pt>
                <c:pt idx="1">
                  <c:v>41061</c:v>
                </c:pt>
                <c:pt idx="2">
                  <c:v>41091</c:v>
                </c:pt>
                <c:pt idx="3">
                  <c:v>41122</c:v>
                </c:pt>
                <c:pt idx="4">
                  <c:v>41153</c:v>
                </c:pt>
                <c:pt idx="5">
                  <c:v>41183</c:v>
                </c:pt>
                <c:pt idx="6">
                  <c:v>41214</c:v>
                </c:pt>
                <c:pt idx="7">
                  <c:v>41244</c:v>
                </c:pt>
                <c:pt idx="8">
                  <c:v>41275</c:v>
                </c:pt>
                <c:pt idx="9">
                  <c:v>41306</c:v>
                </c:pt>
                <c:pt idx="10">
                  <c:v>41334</c:v>
                </c:pt>
                <c:pt idx="11">
                  <c:v>41365</c:v>
                </c:pt>
                <c:pt idx="12">
                  <c:v>41395</c:v>
                </c:pt>
                <c:pt idx="13">
                  <c:v>41426</c:v>
                </c:pt>
                <c:pt idx="14">
                  <c:v>41456</c:v>
                </c:pt>
                <c:pt idx="15">
                  <c:v>41487</c:v>
                </c:pt>
                <c:pt idx="16">
                  <c:v>41518</c:v>
                </c:pt>
                <c:pt idx="17">
                  <c:v>41548</c:v>
                </c:pt>
                <c:pt idx="18">
                  <c:v>41579</c:v>
                </c:pt>
                <c:pt idx="19">
                  <c:v>41609</c:v>
                </c:pt>
                <c:pt idx="20">
                  <c:v>41640</c:v>
                </c:pt>
                <c:pt idx="21">
                  <c:v>41671</c:v>
                </c:pt>
                <c:pt idx="22">
                  <c:v>41699</c:v>
                </c:pt>
                <c:pt idx="23">
                  <c:v>41730</c:v>
                </c:pt>
                <c:pt idx="24">
                  <c:v>41760</c:v>
                </c:pt>
                <c:pt idx="25">
                  <c:v>41791</c:v>
                </c:pt>
                <c:pt idx="26">
                  <c:v>41821</c:v>
                </c:pt>
                <c:pt idx="27">
                  <c:v>41852</c:v>
                </c:pt>
                <c:pt idx="28">
                  <c:v>41883</c:v>
                </c:pt>
                <c:pt idx="29">
                  <c:v>41913</c:v>
                </c:pt>
                <c:pt idx="30">
                  <c:v>41944</c:v>
                </c:pt>
                <c:pt idx="31">
                  <c:v>41974</c:v>
                </c:pt>
                <c:pt idx="32">
                  <c:v>42005</c:v>
                </c:pt>
                <c:pt idx="33">
                  <c:v>42036</c:v>
                </c:pt>
                <c:pt idx="34">
                  <c:v>42064</c:v>
                </c:pt>
                <c:pt idx="35">
                  <c:v>42095</c:v>
                </c:pt>
              </c:numCache>
            </c:numRef>
          </c:cat>
          <c:val>
            <c:numRef>
              <c:f>page_6b!$B$37:$B$72</c:f>
              <c:numCache>
                <c:formatCode>0.0</c:formatCode>
                <c:ptCount val="36"/>
                <c:pt idx="0">
                  <c:v>28.15</c:v>
                </c:pt>
                <c:pt idx="1">
                  <c:v>26.976999999999997</c:v>
                </c:pt>
                <c:pt idx="2">
                  <c:v>29.695</c:v>
                </c:pt>
                <c:pt idx="3">
                  <c:v>29.946000000000002</c:v>
                </c:pt>
                <c:pt idx="4">
                  <c:v>27.369</c:v>
                </c:pt>
                <c:pt idx="5">
                  <c:v>32.159999999999997</c:v>
                </c:pt>
                <c:pt idx="6">
                  <c:v>30.591000000000001</c:v>
                </c:pt>
                <c:pt idx="7">
                  <c:v>31.855</c:v>
                </c:pt>
                <c:pt idx="8">
                  <c:v>21.74</c:v>
                </c:pt>
                <c:pt idx="9">
                  <c:v>26.597000000000001</c:v>
                </c:pt>
                <c:pt idx="10">
                  <c:v>28.802</c:v>
                </c:pt>
                <c:pt idx="11">
                  <c:v>30.238</c:v>
                </c:pt>
                <c:pt idx="12">
                  <c:v>26.588000000000001</c:v>
                </c:pt>
                <c:pt idx="13">
                  <c:v>28.19</c:v>
                </c:pt>
                <c:pt idx="14">
                  <c:v>30.55</c:v>
                </c:pt>
                <c:pt idx="15">
                  <c:v>28.725000000000001</c:v>
                </c:pt>
                <c:pt idx="16">
                  <c:v>28.963000000000001</c:v>
                </c:pt>
                <c:pt idx="17">
                  <c:v>30.536000000000001</c:v>
                </c:pt>
                <c:pt idx="18">
                  <c:v>29.663</c:v>
                </c:pt>
                <c:pt idx="19">
                  <c:v>32.387999999999998</c:v>
                </c:pt>
                <c:pt idx="20">
                  <c:v>21.016000000000002</c:v>
                </c:pt>
                <c:pt idx="21">
                  <c:v>24.104000000000003</c:v>
                </c:pt>
                <c:pt idx="22">
                  <c:v>27.384</c:v>
                </c:pt>
                <c:pt idx="23">
                  <c:v>27.765000000000001</c:v>
                </c:pt>
                <c:pt idx="24">
                  <c:v>26.118000000000002</c:v>
                </c:pt>
                <c:pt idx="25">
                  <c:v>26.747</c:v>
                </c:pt>
                <c:pt idx="26">
                  <c:v>29.201000000000001</c:v>
                </c:pt>
                <c:pt idx="27">
                  <c:v>25.283000000000001</c:v>
                </c:pt>
                <c:pt idx="28">
                  <c:v>25.995999999999999</c:v>
                </c:pt>
                <c:pt idx="29">
                  <c:v>26.834</c:v>
                </c:pt>
                <c:pt idx="30">
                  <c:v>23.093</c:v>
                </c:pt>
                <c:pt idx="31">
                  <c:v>24.485999999999997</c:v>
                </c:pt>
                <c:pt idx="32">
                  <c:v>12.462999999999999</c:v>
                </c:pt>
                <c:pt idx="33">
                  <c:v>15.561999999999999</c:v>
                </c:pt>
                <c:pt idx="34">
                  <c:v>17.422000000000001</c:v>
                </c:pt>
                <c:pt idx="35">
                  <c:v>16.16478948768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836352"/>
        <c:axId val="152836744"/>
      </c:lineChart>
      <c:lineChart>
        <c:grouping val="standard"/>
        <c:varyColors val="0"/>
        <c:ser>
          <c:idx val="1"/>
          <c:order val="1"/>
          <c:tx>
            <c:strRef>
              <c:f>page_6b!$C$2</c:f>
              <c:strCache>
                <c:ptCount val="1"/>
                <c:pt idx="0">
                  <c:v>Real exchange rate, % (RHS)</c:v>
                </c:pt>
              </c:strCache>
            </c:strRef>
          </c:tx>
          <c:spPr>
            <a:ln w="25400">
              <a:solidFill>
                <a:schemeClr val="accent1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numRef>
              <c:f>page_6b!$A$37:$A$72</c:f>
              <c:numCache>
                <c:formatCode>m/d/yyyy</c:formatCode>
                <c:ptCount val="36"/>
                <c:pt idx="0">
                  <c:v>41030</c:v>
                </c:pt>
                <c:pt idx="1">
                  <c:v>41061</c:v>
                </c:pt>
                <c:pt idx="2">
                  <c:v>41091</c:v>
                </c:pt>
                <c:pt idx="3">
                  <c:v>41122</c:v>
                </c:pt>
                <c:pt idx="4">
                  <c:v>41153</c:v>
                </c:pt>
                <c:pt idx="5">
                  <c:v>41183</c:v>
                </c:pt>
                <c:pt idx="6">
                  <c:v>41214</c:v>
                </c:pt>
                <c:pt idx="7">
                  <c:v>41244</c:v>
                </c:pt>
                <c:pt idx="8">
                  <c:v>41275</c:v>
                </c:pt>
                <c:pt idx="9">
                  <c:v>41306</c:v>
                </c:pt>
                <c:pt idx="10">
                  <c:v>41334</c:v>
                </c:pt>
                <c:pt idx="11">
                  <c:v>41365</c:v>
                </c:pt>
                <c:pt idx="12">
                  <c:v>41395</c:v>
                </c:pt>
                <c:pt idx="13">
                  <c:v>41426</c:v>
                </c:pt>
                <c:pt idx="14">
                  <c:v>41456</c:v>
                </c:pt>
                <c:pt idx="15">
                  <c:v>41487</c:v>
                </c:pt>
                <c:pt idx="16">
                  <c:v>41518</c:v>
                </c:pt>
                <c:pt idx="17">
                  <c:v>41548</c:v>
                </c:pt>
                <c:pt idx="18">
                  <c:v>41579</c:v>
                </c:pt>
                <c:pt idx="19">
                  <c:v>41609</c:v>
                </c:pt>
                <c:pt idx="20">
                  <c:v>41640</c:v>
                </c:pt>
                <c:pt idx="21">
                  <c:v>41671</c:v>
                </c:pt>
                <c:pt idx="22">
                  <c:v>41699</c:v>
                </c:pt>
                <c:pt idx="23">
                  <c:v>41730</c:v>
                </c:pt>
                <c:pt idx="24">
                  <c:v>41760</c:v>
                </c:pt>
                <c:pt idx="25">
                  <c:v>41791</c:v>
                </c:pt>
                <c:pt idx="26">
                  <c:v>41821</c:v>
                </c:pt>
                <c:pt idx="27">
                  <c:v>41852</c:v>
                </c:pt>
                <c:pt idx="28">
                  <c:v>41883</c:v>
                </c:pt>
                <c:pt idx="29">
                  <c:v>41913</c:v>
                </c:pt>
                <c:pt idx="30">
                  <c:v>41944</c:v>
                </c:pt>
                <c:pt idx="31">
                  <c:v>41974</c:v>
                </c:pt>
                <c:pt idx="32">
                  <c:v>42005</c:v>
                </c:pt>
                <c:pt idx="33">
                  <c:v>42036</c:v>
                </c:pt>
                <c:pt idx="34">
                  <c:v>42064</c:v>
                </c:pt>
                <c:pt idx="35">
                  <c:v>42095</c:v>
                </c:pt>
              </c:numCache>
            </c:numRef>
          </c:cat>
          <c:val>
            <c:numRef>
              <c:f>page_6b!$C$37:$C$72</c:f>
              <c:numCache>
                <c:formatCode>0.0000</c:formatCode>
                <c:ptCount val="36"/>
                <c:pt idx="0">
                  <c:v>1.1871639310660953</c:v>
                </c:pt>
                <c:pt idx="1">
                  <c:v>1.1313725788472282</c:v>
                </c:pt>
                <c:pt idx="2">
                  <c:v>1.1588209460505394</c:v>
                </c:pt>
                <c:pt idx="3">
                  <c:v>1.1721231095596152</c:v>
                </c:pt>
                <c:pt idx="4">
                  <c:v>1.1934582479714615</c:v>
                </c:pt>
                <c:pt idx="5">
                  <c:v>1.2074656711058847</c:v>
                </c:pt>
                <c:pt idx="6">
                  <c:v>1.2056746413349189</c:v>
                </c:pt>
                <c:pt idx="7">
                  <c:v>1.2380032881005942</c:v>
                </c:pt>
                <c:pt idx="8">
                  <c:v>1.2699985720496287</c:v>
                </c:pt>
                <c:pt idx="9">
                  <c:v>1.2690854459848697</c:v>
                </c:pt>
                <c:pt idx="10">
                  <c:v>1.2500782583745738</c:v>
                </c:pt>
                <c:pt idx="11">
                  <c:v>1.241491280672492</c:v>
                </c:pt>
                <c:pt idx="12">
                  <c:v>1.2483231062086946</c:v>
                </c:pt>
                <c:pt idx="13">
                  <c:v>1.2084247871074445</c:v>
                </c:pt>
                <c:pt idx="14">
                  <c:v>1.1999312129370969</c:v>
                </c:pt>
                <c:pt idx="15">
                  <c:v>1.1908567931023868</c:v>
                </c:pt>
                <c:pt idx="16">
                  <c:v>1.2084317144674259</c:v>
                </c:pt>
                <c:pt idx="17">
                  <c:v>1.2346316164067819</c:v>
                </c:pt>
                <c:pt idx="18">
                  <c:v>1.2149359299414728</c:v>
                </c:pt>
                <c:pt idx="19">
                  <c:v>1.2147275455433171</c:v>
                </c:pt>
                <c:pt idx="20">
                  <c:v>1.1874912082349771</c:v>
                </c:pt>
                <c:pt idx="21">
                  <c:v>1.1426499531423411</c:v>
                </c:pt>
                <c:pt idx="22">
                  <c:v>1.1258789066842274</c:v>
                </c:pt>
                <c:pt idx="23">
                  <c:v>1.1470477600413729</c:v>
                </c:pt>
                <c:pt idx="24" formatCode="General">
                  <c:v>1.1802004389222844</c:v>
                </c:pt>
                <c:pt idx="25">
                  <c:v>1.1999057900764218</c:v>
                </c:pt>
                <c:pt idx="26">
                  <c:v>1.1916687136264092</c:v>
                </c:pt>
                <c:pt idx="27">
                  <c:v>1.1494025621711947</c:v>
                </c:pt>
                <c:pt idx="28">
                  <c:v>1.1002648554538697</c:v>
                </c:pt>
                <c:pt idx="29" formatCode="General">
                  <c:v>1.0292995868406714</c:v>
                </c:pt>
                <c:pt idx="30">
                  <c:v>0.92512847886700966</c:v>
                </c:pt>
                <c:pt idx="31">
                  <c:v>0.77789469185687476</c:v>
                </c:pt>
                <c:pt idx="32">
                  <c:v>0.71703853613407331</c:v>
                </c:pt>
                <c:pt idx="33">
                  <c:v>0.73329319922368597</c:v>
                </c:pt>
                <c:pt idx="34">
                  <c:v>0.79019202585206916</c:v>
                </c:pt>
                <c:pt idx="35">
                  <c:v>0.90299357910160993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336384"/>
        <c:axId val="153330112"/>
      </c:lineChart>
      <c:dateAx>
        <c:axId val="152836352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ru-RU"/>
          </a:p>
        </c:txPr>
        <c:crossAx val="152836744"/>
        <c:crosses val="autoZero"/>
        <c:auto val="1"/>
        <c:lblOffset val="0"/>
        <c:baseTimeUnit val="months"/>
        <c:majorUnit val="2"/>
        <c:majorTimeUnit val="months"/>
        <c:minorUnit val="2"/>
        <c:minorTimeUnit val="months"/>
      </c:dateAx>
      <c:valAx>
        <c:axId val="152836744"/>
        <c:scaling>
          <c:orientation val="minMax"/>
          <c:max val="40"/>
          <c:min val="10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52836352"/>
        <c:crosses val="autoZero"/>
        <c:crossBetween val="between"/>
      </c:valAx>
      <c:dateAx>
        <c:axId val="153336384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53330112"/>
        <c:crosses val="autoZero"/>
        <c:auto val="1"/>
        <c:lblOffset val="100"/>
        <c:baseTimeUnit val="months"/>
      </c:dateAx>
      <c:valAx>
        <c:axId val="153330112"/>
        <c:scaling>
          <c:orientation val="minMax"/>
          <c:max val="1.5"/>
          <c:min val="0.6"/>
        </c:scaling>
        <c:delete val="0"/>
        <c:axPos val="r"/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53336384"/>
        <c:crosses val="max"/>
        <c:crossBetween val="between"/>
        <c:majorUnit val="0.1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6.4706071927997849E-2"/>
          <c:y val="0.13409698305126591"/>
          <c:w val="0.82058941376007266"/>
          <c:h val="0.12631611409363203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+mn-lt"/>
          <a:ea typeface="Arial Narrow"/>
          <a:cs typeface="Arial Narrow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882546536426111E-2"/>
          <c:y val="8.9947554705867155E-2"/>
          <c:w val="0.87990406686596889"/>
          <c:h val="0.67725217660888215"/>
        </c:manualLayout>
      </c:layout>
      <c:lineChart>
        <c:grouping val="standard"/>
        <c:varyColors val="0"/>
        <c:ser>
          <c:idx val="0"/>
          <c:order val="0"/>
          <c:tx>
            <c:strRef>
              <c:f>page_11_b!$B$2</c:f>
              <c:strCache>
                <c:ptCount val="1"/>
                <c:pt idx="0">
                  <c:v>Trade balance</c:v>
                </c:pt>
              </c:strCache>
            </c:strRef>
          </c:tx>
          <c:spPr>
            <a:ln w="25400">
              <a:solidFill>
                <a:schemeClr val="accent1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numRef>
              <c:f>page_11_b!$A$16:$A$35</c:f>
              <c:numCache>
                <c:formatCode>m/d/yyyy</c:formatCode>
                <c:ptCount val="20"/>
                <c:pt idx="0">
                  <c:v>40299</c:v>
                </c:pt>
                <c:pt idx="1">
                  <c:v>40391</c:v>
                </c:pt>
                <c:pt idx="2">
                  <c:v>40483</c:v>
                </c:pt>
                <c:pt idx="3">
                  <c:v>40575</c:v>
                </c:pt>
                <c:pt idx="4">
                  <c:v>40664</c:v>
                </c:pt>
                <c:pt idx="5">
                  <c:v>40756</c:v>
                </c:pt>
                <c:pt idx="6">
                  <c:v>40848</c:v>
                </c:pt>
                <c:pt idx="7">
                  <c:v>40940</c:v>
                </c:pt>
                <c:pt idx="8">
                  <c:v>41030</c:v>
                </c:pt>
                <c:pt idx="9">
                  <c:v>41122</c:v>
                </c:pt>
                <c:pt idx="10">
                  <c:v>41214</c:v>
                </c:pt>
                <c:pt idx="11">
                  <c:v>41306</c:v>
                </c:pt>
                <c:pt idx="12">
                  <c:v>41395</c:v>
                </c:pt>
                <c:pt idx="13">
                  <c:v>41487</c:v>
                </c:pt>
                <c:pt idx="14">
                  <c:v>41579</c:v>
                </c:pt>
                <c:pt idx="15">
                  <c:v>41671</c:v>
                </c:pt>
                <c:pt idx="16">
                  <c:v>41760</c:v>
                </c:pt>
                <c:pt idx="17">
                  <c:v>41852</c:v>
                </c:pt>
                <c:pt idx="18">
                  <c:v>41944</c:v>
                </c:pt>
                <c:pt idx="19">
                  <c:v>42036</c:v>
                </c:pt>
              </c:numCache>
            </c:numRef>
          </c:cat>
          <c:val>
            <c:numRef>
              <c:f>page_11_b!$B$16:$B$35</c:f>
              <c:numCache>
                <c:formatCode>0.0</c:formatCode>
                <c:ptCount val="20"/>
                <c:pt idx="0">
                  <c:v>38.0685</c:v>
                </c:pt>
                <c:pt idx="1">
                  <c:v>28.032</c:v>
                </c:pt>
                <c:pt idx="2">
                  <c:v>35.648499999999999</c:v>
                </c:pt>
                <c:pt idx="3">
                  <c:v>46.981993717416017</c:v>
                </c:pt>
                <c:pt idx="4">
                  <c:v>51.171326517613196</c:v>
                </c:pt>
                <c:pt idx="5">
                  <c:v>45.190315573113168</c:v>
                </c:pt>
                <c:pt idx="6">
                  <c:v>53.510702159380394</c:v>
                </c:pt>
                <c:pt idx="7">
                  <c:v>58.7908058914931</c:v>
                </c:pt>
                <c:pt idx="8">
                  <c:v>49.279794408666305</c:v>
                </c:pt>
                <c:pt idx="9">
                  <c:v>38.18089037557921</c:v>
                </c:pt>
                <c:pt idx="10">
                  <c:v>45.411269360752499</c:v>
                </c:pt>
                <c:pt idx="11">
                  <c:v>48.573999999999998</c:v>
                </c:pt>
                <c:pt idx="12">
                  <c:v>42.83</c:v>
                </c:pt>
                <c:pt idx="13">
                  <c:v>43.713000000000001</c:v>
                </c:pt>
                <c:pt idx="14">
                  <c:v>46.822000000000003</c:v>
                </c:pt>
                <c:pt idx="15">
                  <c:v>50.508000000000003</c:v>
                </c:pt>
                <c:pt idx="16">
                  <c:v>51.692999999999998</c:v>
                </c:pt>
                <c:pt idx="17">
                  <c:v>45.265999999999998</c:v>
                </c:pt>
                <c:pt idx="18">
                  <c:v>42.268999999999998</c:v>
                </c:pt>
                <c:pt idx="19">
                  <c:v>40.299999999999997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page_11_b!$C$2</c:f>
              <c:strCache>
                <c:ptCount val="1"/>
                <c:pt idx="0">
                  <c:v>Current account</c:v>
                </c:pt>
              </c:strCache>
            </c:strRef>
          </c:tx>
          <c:spPr>
            <a:ln w="25400">
              <a:solidFill>
                <a:schemeClr val="tx2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numRef>
              <c:f>page_11_b!$A$16:$A$35</c:f>
              <c:numCache>
                <c:formatCode>m/d/yyyy</c:formatCode>
                <c:ptCount val="20"/>
                <c:pt idx="0">
                  <c:v>40299</c:v>
                </c:pt>
                <c:pt idx="1">
                  <c:v>40391</c:v>
                </c:pt>
                <c:pt idx="2">
                  <c:v>40483</c:v>
                </c:pt>
                <c:pt idx="3">
                  <c:v>40575</c:v>
                </c:pt>
                <c:pt idx="4">
                  <c:v>40664</c:v>
                </c:pt>
                <c:pt idx="5">
                  <c:v>40756</c:v>
                </c:pt>
                <c:pt idx="6">
                  <c:v>40848</c:v>
                </c:pt>
                <c:pt idx="7">
                  <c:v>40940</c:v>
                </c:pt>
                <c:pt idx="8">
                  <c:v>41030</c:v>
                </c:pt>
                <c:pt idx="9">
                  <c:v>41122</c:v>
                </c:pt>
                <c:pt idx="10">
                  <c:v>41214</c:v>
                </c:pt>
                <c:pt idx="11">
                  <c:v>41306</c:v>
                </c:pt>
                <c:pt idx="12">
                  <c:v>41395</c:v>
                </c:pt>
                <c:pt idx="13">
                  <c:v>41487</c:v>
                </c:pt>
                <c:pt idx="14">
                  <c:v>41579</c:v>
                </c:pt>
                <c:pt idx="15">
                  <c:v>41671</c:v>
                </c:pt>
                <c:pt idx="16">
                  <c:v>41760</c:v>
                </c:pt>
                <c:pt idx="17">
                  <c:v>41852</c:v>
                </c:pt>
                <c:pt idx="18">
                  <c:v>41944</c:v>
                </c:pt>
                <c:pt idx="19">
                  <c:v>42036</c:v>
                </c:pt>
              </c:numCache>
            </c:numRef>
          </c:cat>
          <c:val>
            <c:numRef>
              <c:f>page_11_b!$C$16:$C$35</c:f>
              <c:numCache>
                <c:formatCode>0.0</c:formatCode>
                <c:ptCount val="20"/>
                <c:pt idx="0">
                  <c:v>17.918500000000002</c:v>
                </c:pt>
                <c:pt idx="1">
                  <c:v>4.8358999999999996</c:v>
                </c:pt>
                <c:pt idx="2">
                  <c:v>11.896799999999999</c:v>
                </c:pt>
                <c:pt idx="3">
                  <c:v>29.799695460045374</c:v>
                </c:pt>
                <c:pt idx="4">
                  <c:v>22.904253002566083</c:v>
                </c:pt>
                <c:pt idx="5">
                  <c:v>17.433217443392031</c:v>
                </c:pt>
                <c:pt idx="6">
                  <c:v>27.136769929288189</c:v>
                </c:pt>
                <c:pt idx="7">
                  <c:v>39.286047123790254</c:v>
                </c:pt>
                <c:pt idx="8">
                  <c:v>16.092733990252221</c:v>
                </c:pt>
                <c:pt idx="9">
                  <c:v>5.5186002629139406</c:v>
                </c:pt>
                <c:pt idx="10">
                  <c:v>10.384807790797931</c:v>
                </c:pt>
                <c:pt idx="11">
                  <c:v>25.033000000000001</c:v>
                </c:pt>
                <c:pt idx="12">
                  <c:v>1.827</c:v>
                </c:pt>
                <c:pt idx="13">
                  <c:v>-0.61199999999999999</c:v>
                </c:pt>
                <c:pt idx="14">
                  <c:v>8.202</c:v>
                </c:pt>
                <c:pt idx="15">
                  <c:v>25.856999999999999</c:v>
                </c:pt>
                <c:pt idx="16">
                  <c:v>12.196999999999999</c:v>
                </c:pt>
                <c:pt idx="17">
                  <c:v>6.0190000000000001</c:v>
                </c:pt>
                <c:pt idx="18">
                  <c:v>15.388999999999999</c:v>
                </c:pt>
                <c:pt idx="19">
                  <c:v>23.5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3334424"/>
        <c:axId val="153335992"/>
      </c:lineChart>
      <c:dateAx>
        <c:axId val="153334424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ru-RU"/>
          </a:p>
        </c:txPr>
        <c:crossAx val="153335992"/>
        <c:crosses val="autoZero"/>
        <c:auto val="1"/>
        <c:lblOffset val="0"/>
        <c:baseTimeUnit val="months"/>
        <c:majorUnit val="3"/>
        <c:majorTimeUnit val="months"/>
        <c:minorUnit val="3"/>
        <c:minorTimeUnit val="months"/>
      </c:dateAx>
      <c:valAx>
        <c:axId val="153335992"/>
        <c:scaling>
          <c:orientation val="minMax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#,##0_);\(#,##0\)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5333442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3134511510886859"/>
          <c:y val="2.7710510258561513E-2"/>
          <c:w val="0.34225962462595605"/>
          <c:h val="0.15963482741379165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+mn-lt"/>
          <a:ea typeface="Arial Narrow"/>
          <a:cs typeface="Arial Narrow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529587760387372E-2"/>
          <c:y val="8.9947554705867155E-2"/>
          <c:w val="0.91666886074616261"/>
          <c:h val="0.6772521766088821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page_11!$B$2</c:f>
              <c:strCache>
                <c:ptCount val="1"/>
                <c:pt idx="0">
                  <c:v>Imports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25400">
              <a:noFill/>
            </a:ln>
          </c:spPr>
          <c:invertIfNegative val="0"/>
          <c:cat>
            <c:numRef>
              <c:f>page_11!$A$39:$A$50</c:f>
              <c:numCache>
                <c:formatCode>m/d/yyyy</c:formatCode>
                <c:ptCount val="12"/>
                <c:pt idx="0">
                  <c:v>41730</c:v>
                </c:pt>
                <c:pt idx="1">
                  <c:v>41760</c:v>
                </c:pt>
                <c:pt idx="2">
                  <c:v>41791</c:v>
                </c:pt>
                <c:pt idx="3">
                  <c:v>41821</c:v>
                </c:pt>
                <c:pt idx="4">
                  <c:v>41852</c:v>
                </c:pt>
                <c:pt idx="5">
                  <c:v>41883</c:v>
                </c:pt>
                <c:pt idx="6">
                  <c:v>41913</c:v>
                </c:pt>
                <c:pt idx="7">
                  <c:v>41944</c:v>
                </c:pt>
                <c:pt idx="8">
                  <c:v>41974</c:v>
                </c:pt>
                <c:pt idx="9">
                  <c:v>42005</c:v>
                </c:pt>
                <c:pt idx="10">
                  <c:v>42036</c:v>
                </c:pt>
                <c:pt idx="11">
                  <c:v>42064</c:v>
                </c:pt>
              </c:numCache>
            </c:numRef>
          </c:cat>
          <c:val>
            <c:numRef>
              <c:f>page_11!$B$39:$B$50</c:f>
              <c:numCache>
                <c:formatCode>0.0</c:formatCode>
                <c:ptCount val="12"/>
                <c:pt idx="0">
                  <c:v>27.765000000000001</c:v>
                </c:pt>
                <c:pt idx="1">
                  <c:v>26.118000000000002</c:v>
                </c:pt>
                <c:pt idx="2">
                  <c:v>26.747</c:v>
                </c:pt>
                <c:pt idx="3">
                  <c:v>29.201000000000001</c:v>
                </c:pt>
                <c:pt idx="4">
                  <c:v>25.283000000000001</c:v>
                </c:pt>
                <c:pt idx="5">
                  <c:v>25.995999999999999</c:v>
                </c:pt>
                <c:pt idx="6">
                  <c:v>26.834</c:v>
                </c:pt>
                <c:pt idx="7">
                  <c:v>23.093</c:v>
                </c:pt>
                <c:pt idx="8">
                  <c:v>24.485999999999997</c:v>
                </c:pt>
                <c:pt idx="9">
                  <c:v>12.462999999999999</c:v>
                </c:pt>
                <c:pt idx="10">
                  <c:v>15.561999999999999</c:v>
                </c:pt>
                <c:pt idx="11">
                  <c:v>17.422000000000001</c:v>
                </c:pt>
              </c:numCache>
            </c:numRef>
          </c:val>
        </c:ser>
        <c:ser>
          <c:idx val="2"/>
          <c:order val="1"/>
          <c:tx>
            <c:strRef>
              <c:f>page_11!$C$2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5400">
              <a:noFill/>
            </a:ln>
          </c:spPr>
          <c:invertIfNegative val="0"/>
          <c:cat>
            <c:numRef>
              <c:f>page_11!$A$39:$A$50</c:f>
              <c:numCache>
                <c:formatCode>m/d/yyyy</c:formatCode>
                <c:ptCount val="12"/>
                <c:pt idx="0">
                  <c:v>41730</c:v>
                </c:pt>
                <c:pt idx="1">
                  <c:v>41760</c:v>
                </c:pt>
                <c:pt idx="2">
                  <c:v>41791</c:v>
                </c:pt>
                <c:pt idx="3">
                  <c:v>41821</c:v>
                </c:pt>
                <c:pt idx="4">
                  <c:v>41852</c:v>
                </c:pt>
                <c:pt idx="5">
                  <c:v>41883</c:v>
                </c:pt>
                <c:pt idx="6">
                  <c:v>41913</c:v>
                </c:pt>
                <c:pt idx="7">
                  <c:v>41944</c:v>
                </c:pt>
                <c:pt idx="8">
                  <c:v>41974</c:v>
                </c:pt>
                <c:pt idx="9">
                  <c:v>42005</c:v>
                </c:pt>
                <c:pt idx="10">
                  <c:v>42036</c:v>
                </c:pt>
                <c:pt idx="11">
                  <c:v>42064</c:v>
                </c:pt>
              </c:numCache>
            </c:numRef>
          </c:cat>
          <c:val>
            <c:numRef>
              <c:f>page_11!$C$39:$C$50</c:f>
              <c:numCache>
                <c:formatCode>0.0</c:formatCode>
                <c:ptCount val="12"/>
                <c:pt idx="0">
                  <c:v>47.58</c:v>
                </c:pt>
                <c:pt idx="1">
                  <c:v>44.048999999999999</c:v>
                </c:pt>
                <c:pt idx="2">
                  <c:v>40.694999999999993</c:v>
                </c:pt>
                <c:pt idx="3">
                  <c:v>46.21</c:v>
                </c:pt>
                <c:pt idx="4">
                  <c:v>41.454000000000001</c:v>
                </c:pt>
                <c:pt idx="5">
                  <c:v>38.082000000000001</c:v>
                </c:pt>
                <c:pt idx="6">
                  <c:v>41.542999999999999</c:v>
                </c:pt>
                <c:pt idx="7">
                  <c:v>36.755000000000003</c:v>
                </c:pt>
                <c:pt idx="8">
                  <c:v>38.382999999999996</c:v>
                </c:pt>
                <c:pt idx="9">
                  <c:v>27.509999999999998</c:v>
                </c:pt>
                <c:pt idx="10">
                  <c:v>29.158999999999999</c:v>
                </c:pt>
                <c:pt idx="11">
                  <c:v>32.402999999999999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0"/>
        <c:axId val="153335600"/>
        <c:axId val="153329720"/>
      </c:barChart>
      <c:lineChart>
        <c:grouping val="standard"/>
        <c:varyColors val="0"/>
        <c:ser>
          <c:idx val="3"/>
          <c:order val="2"/>
          <c:tx>
            <c:strRef>
              <c:f>page_11!$D$2</c:f>
              <c:strCache>
                <c:ptCount val="1"/>
                <c:pt idx="0">
                  <c:v>Trade balance</c:v>
                </c:pt>
              </c:strCache>
            </c:strRef>
          </c:tx>
          <c:spPr>
            <a:ln w="38100">
              <a:solidFill>
                <a:srgbClr val="FFC000"/>
              </a:solidFill>
              <a:prstDash val="solid"/>
            </a:ln>
          </c:spPr>
          <c:marker>
            <c:symbol val="none"/>
          </c:marker>
          <c:cat>
            <c:numRef>
              <c:f>page_11!$A$39:$A$50</c:f>
              <c:numCache>
                <c:formatCode>m/d/yyyy</c:formatCode>
                <c:ptCount val="12"/>
                <c:pt idx="0">
                  <c:v>41730</c:v>
                </c:pt>
                <c:pt idx="1">
                  <c:v>41760</c:v>
                </c:pt>
                <c:pt idx="2">
                  <c:v>41791</c:v>
                </c:pt>
                <c:pt idx="3">
                  <c:v>41821</c:v>
                </c:pt>
                <c:pt idx="4">
                  <c:v>41852</c:v>
                </c:pt>
                <c:pt idx="5">
                  <c:v>41883</c:v>
                </c:pt>
                <c:pt idx="6">
                  <c:v>41913</c:v>
                </c:pt>
                <c:pt idx="7">
                  <c:v>41944</c:v>
                </c:pt>
                <c:pt idx="8">
                  <c:v>41974</c:v>
                </c:pt>
                <c:pt idx="9">
                  <c:v>42005</c:v>
                </c:pt>
                <c:pt idx="10">
                  <c:v>42036</c:v>
                </c:pt>
                <c:pt idx="11">
                  <c:v>42064</c:v>
                </c:pt>
              </c:numCache>
            </c:numRef>
          </c:cat>
          <c:val>
            <c:numRef>
              <c:f>page_11!$D$39:$D$50</c:f>
              <c:numCache>
                <c:formatCode>0.0</c:formatCode>
                <c:ptCount val="12"/>
                <c:pt idx="0">
                  <c:v>19.814999999999998</c:v>
                </c:pt>
                <c:pt idx="1">
                  <c:v>17.930999999999997</c:v>
                </c:pt>
                <c:pt idx="2">
                  <c:v>13.947999999999993</c:v>
                </c:pt>
                <c:pt idx="3">
                  <c:v>17.009</c:v>
                </c:pt>
                <c:pt idx="4">
                  <c:v>16.170999999999999</c:v>
                </c:pt>
                <c:pt idx="5">
                  <c:v>12.086000000000002</c:v>
                </c:pt>
                <c:pt idx="6">
                  <c:v>14.709</c:v>
                </c:pt>
                <c:pt idx="7">
                  <c:v>13.662000000000003</c:v>
                </c:pt>
                <c:pt idx="8">
                  <c:v>13.896999999999998</c:v>
                </c:pt>
                <c:pt idx="9">
                  <c:v>15.046999999999999</c:v>
                </c:pt>
                <c:pt idx="10">
                  <c:v>13.597</c:v>
                </c:pt>
                <c:pt idx="11">
                  <c:v>14.980999999999998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335600"/>
        <c:axId val="153329720"/>
      </c:lineChart>
      <c:catAx>
        <c:axId val="153335600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ru-RU"/>
          </a:p>
        </c:txPr>
        <c:crossAx val="153329720"/>
        <c:crosses val="autoZero"/>
        <c:auto val="0"/>
        <c:lblAlgn val="ctr"/>
        <c:lblOffset val="0"/>
        <c:tickLblSkip val="1"/>
        <c:tickMarkSkip val="1"/>
        <c:noMultiLvlLbl val="0"/>
      </c:catAx>
      <c:valAx>
        <c:axId val="153329720"/>
        <c:scaling>
          <c:orientation val="minMax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#,##0_);\(#,##0\)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5333560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2133543746355014"/>
          <c:y val="1.372664876083207E-2"/>
          <c:w val="0.76695432829769317"/>
          <c:h val="0.1111111111111111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+mn-lt"/>
          <a:ea typeface="Arial Narrow"/>
          <a:cs typeface="Arial Narrow"/>
        </a:defRPr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22E08-63EE-4226-BF01-A79A23B85E91}" type="datetimeFigureOut">
              <a:rPr lang="ru-RU" smtClean="0"/>
              <a:t>19.06.2015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16056-8004-494D-81C3-B20CA00ED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575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16056-8004-494D-81C3-B20CA00ED2C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236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2350" y="4797152"/>
            <a:ext cx="7486600" cy="720079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2350" y="5517232"/>
            <a:ext cx="6400800" cy="62292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5643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EE182-78C0-49C1-9F8F-6A9081E33BA2}" type="datetimeFigureOut">
              <a:rPr lang="ru-RU" smtClean="0"/>
              <a:t>19.06.2015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EB571-2745-4FCB-A39F-1EC8C605DB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48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68" y="369643"/>
            <a:ext cx="2118563" cy="4703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9528" y="260648"/>
            <a:ext cx="5410944" cy="850106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4525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9304-2F9F-4887-B2DE-08CEA31D1CD6}" type="datetimeFigureOut">
              <a:rPr lang="ru-RU" smtClean="0"/>
              <a:t>19.06.2015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89F5F-4776-4698-82B7-923A8C92B7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595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68" y="369643"/>
            <a:ext cx="2118563" cy="4703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9304-2F9F-4887-B2DE-08CEA31D1CD6}" type="datetimeFigureOut">
              <a:rPr lang="ru-RU" smtClean="0"/>
              <a:t>19.06.2015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89F5F-4776-4698-82B7-923A8C92B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217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68" y="369643"/>
            <a:ext cx="2118563" cy="47032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 userDrawn="1"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 userDrawn="1"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3F2A9304-2F9F-4887-B2DE-08CEA31D1CD6}" type="datetimeFigureOut">
              <a:rPr lang="ru-RU" smtClean="0"/>
              <a:t>19.06.2015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5A089F5F-4776-4698-82B7-923A8C92B7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 userDrawn="1"/>
        </p:nvSpPr>
        <p:spPr>
          <a:xfrm>
            <a:off x="3409528" y="188640"/>
            <a:ext cx="541094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+mn-lt"/>
              </a:rPr>
              <a:t>Образец заголовка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3668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68" y="369643"/>
            <a:ext cx="2118563" cy="470321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9304-2F9F-4887-B2DE-08CEA31D1CD6}" type="datetimeFigureOut">
              <a:rPr lang="ru-RU" smtClean="0"/>
              <a:t>19.06.2015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89F5F-4776-4698-82B7-923A8C92B7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 userDrawn="1"/>
        </p:nvSpPr>
        <p:spPr>
          <a:xfrm>
            <a:off x="3409528" y="116632"/>
            <a:ext cx="541094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+mn-lt"/>
              </a:rPr>
              <a:t>Образец заголовка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4011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68" y="369643"/>
            <a:ext cx="2118563" cy="470321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9304-2F9F-4887-B2DE-08CEA31D1CD6}" type="datetimeFigureOut">
              <a:rPr lang="ru-RU" smtClean="0"/>
              <a:t>19.06.2015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89F5F-4776-4698-82B7-923A8C92B7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3409528" y="188640"/>
            <a:ext cx="541094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+mn-lt"/>
              </a:rPr>
              <a:t>Образец заголовка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955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68" y="369643"/>
            <a:ext cx="2118563" cy="470321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9304-2F9F-4887-B2DE-08CEA31D1CD6}" type="datetimeFigureOut">
              <a:rPr lang="ru-RU" smtClean="0"/>
              <a:t>19.06.2015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89F5F-4776-4698-82B7-923A8C92B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025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68" y="369643"/>
            <a:ext cx="2118563" cy="4703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6792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5693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780928"/>
            <a:ext cx="3008313" cy="334523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9304-2F9F-4887-B2DE-08CEA31D1CD6}" type="datetimeFigureOut">
              <a:rPr lang="ru-RU" smtClean="0"/>
              <a:t>19.06.2015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89F5F-4776-4698-82B7-923A8C92B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664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68" y="369643"/>
            <a:ext cx="2118563" cy="4703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1979513"/>
            <a:ext cx="5486400" cy="274806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9304-2F9F-4887-B2DE-08CEA31D1CD6}" type="datetimeFigureOut">
              <a:rPr lang="ru-RU" smtClean="0"/>
              <a:t>19.06.2015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89F5F-4776-4698-82B7-923A8C92B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203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A9304-2F9F-4887-B2DE-08CEA31D1CD6}" type="datetimeFigureOut">
              <a:rPr lang="ru-RU" smtClean="0"/>
              <a:t>19.06.2015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89F5F-4776-4698-82B7-923A8C92B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050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chart" Target="../charts/chart11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Excel_97-2003_Worksheet1.xls"/><Relationship Id="rId5" Type="http://schemas.openxmlformats.org/officeDocument/2006/relationships/oleObject" Target="../embeddings/oleObject1.bin"/><Relationship Id="rId4" Type="http://schemas.openxmlformats.org/officeDocument/2006/relationships/chart" Target="../charts/char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chart" Target="../charts/chart14.xml"/><Relationship Id="rId5" Type="http://schemas.openxmlformats.org/officeDocument/2006/relationships/image" Target="../media/image6.emf"/><Relationship Id="rId4" Type="http://schemas.openxmlformats.org/officeDocument/2006/relationships/oleObject" Target="../embeddings/Microsoft_Excel_97-2003_Worksheet2.xls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2309" y="5786720"/>
            <a:ext cx="6400800" cy="882640"/>
          </a:xfrm>
        </p:spPr>
        <p:txBody>
          <a:bodyPr>
            <a:normAutofit/>
          </a:bodyPr>
          <a:lstStyle/>
          <a:p>
            <a:pPr>
              <a:lnSpc>
                <a:spcPts val="1600"/>
              </a:lnSpc>
            </a:pPr>
            <a:r>
              <a:rPr lang="en-US" sz="1600" b="1" dirty="0"/>
              <a:t>Anton V </a:t>
            </a:r>
            <a:r>
              <a:rPr lang="en-US" sz="1600" b="1" dirty="0" err="1"/>
              <a:t>Tabakh</a:t>
            </a:r>
            <a:r>
              <a:rPr lang="en-US" sz="1600" b="1" dirty="0"/>
              <a:t>, CFA </a:t>
            </a:r>
          </a:p>
          <a:p>
            <a:pPr>
              <a:lnSpc>
                <a:spcPts val="1600"/>
              </a:lnSpc>
            </a:pPr>
            <a:r>
              <a:rPr lang="en-US" sz="1600" b="1" dirty="0"/>
              <a:t>Director – Regional </a:t>
            </a:r>
            <a:r>
              <a:rPr lang="en-US" sz="1600" b="1" dirty="0" smtClean="0"/>
              <a:t>Ratings, </a:t>
            </a:r>
            <a:r>
              <a:rPr lang="en-US" sz="1600" b="1" dirty="0"/>
              <a:t>RusRating Agency, Associate Professor HSE</a:t>
            </a:r>
          </a:p>
          <a:p>
            <a:pPr>
              <a:lnSpc>
                <a:spcPts val="1600"/>
              </a:lnSpc>
            </a:pPr>
            <a:r>
              <a:rPr lang="en-US" sz="1600" b="1" dirty="0" smtClean="0"/>
              <a:t>Vienna | June </a:t>
            </a:r>
            <a:r>
              <a:rPr lang="en-US" sz="1600" b="1" dirty="0"/>
              <a:t>22, </a:t>
            </a:r>
            <a:r>
              <a:rPr lang="en-US" sz="1600" b="1" dirty="0" smtClean="0"/>
              <a:t>2015</a:t>
            </a:r>
            <a:endParaRPr lang="en-US" sz="16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801829" y="4600561"/>
            <a:ext cx="7886700" cy="1152127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ts val="4300"/>
              </a:lnSpc>
            </a:pPr>
            <a:r>
              <a:rPr lang="en-US" dirty="0" smtClean="0"/>
              <a:t>Russian economy in 2015: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/>
              <a:t>Resilience under </a:t>
            </a:r>
            <a:r>
              <a:rPr lang="en-US" dirty="0" smtClean="0"/>
              <a:t>pressure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644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4216269"/>
              </p:ext>
            </p:extLst>
          </p:nvPr>
        </p:nvGraphicFramePr>
        <p:xfrm>
          <a:off x="4653763" y="2699079"/>
          <a:ext cx="3309516" cy="1533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8599713"/>
              </p:ext>
            </p:extLst>
          </p:nvPr>
        </p:nvGraphicFramePr>
        <p:xfrm>
          <a:off x="4572000" y="4372147"/>
          <a:ext cx="3391279" cy="1533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689370"/>
              </p:ext>
            </p:extLst>
          </p:nvPr>
        </p:nvGraphicFramePr>
        <p:xfrm>
          <a:off x="700088" y="2492896"/>
          <a:ext cx="3194050" cy="173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Worksheet" r:id="rId6" imgW="3886200" imgH="2114550" progId="Excel.Sheet.8">
                  <p:embed/>
                </p:oleObj>
              </mc:Choice>
              <mc:Fallback>
                <p:oleObj name="Worksheet" r:id="rId6" imgW="3886200" imgH="21145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0088" y="2492896"/>
                        <a:ext cx="3194050" cy="173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6865631"/>
              </p:ext>
            </p:extLst>
          </p:nvPr>
        </p:nvGraphicFramePr>
        <p:xfrm>
          <a:off x="539552" y="4221088"/>
          <a:ext cx="3240360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>
          <a:xfrm>
            <a:off x="718376" y="1632446"/>
            <a:ext cx="7886700" cy="1057924"/>
          </a:xfrm>
          <a:prstGeom prst="rect">
            <a:avLst/>
          </a:prstGeom>
        </p:spPr>
        <p:txBody>
          <a:bodyPr anchor="t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…Banking system liquidity at relatively safe levels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683568" y="2593385"/>
            <a:ext cx="3546832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None/>
            </a:pPr>
            <a:endParaRPr lang="en-US" sz="2300" dirty="0"/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4608732" y="2593385"/>
            <a:ext cx="3546832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None/>
            </a:pPr>
            <a:endParaRPr lang="en-US" sz="2300" dirty="0"/>
          </a:p>
        </p:txBody>
      </p:sp>
      <p:sp>
        <p:nvSpPr>
          <p:cNvPr id="18" name="TextBox 17"/>
          <p:cNvSpPr txBox="1"/>
          <p:nvPr/>
        </p:nvSpPr>
        <p:spPr>
          <a:xfrm>
            <a:off x="8369100" y="6326752"/>
            <a:ext cx="467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8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Объект 4"/>
          <p:cNvSpPr txBox="1">
            <a:spLocks/>
          </p:cNvSpPr>
          <p:nvPr/>
        </p:nvSpPr>
        <p:spPr>
          <a:xfrm>
            <a:off x="3707904" y="6055030"/>
            <a:ext cx="1287432" cy="2717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i="1" dirty="0">
                <a:solidFill>
                  <a:schemeClr val="tx2">
                    <a:lumMod val="75000"/>
                  </a:schemeClr>
                </a:solidFill>
              </a:rPr>
              <a:t>Source: </a:t>
            </a:r>
            <a:r>
              <a:rPr lang="en-US" sz="1100" i="1" dirty="0" err="1" smtClean="0">
                <a:solidFill>
                  <a:schemeClr val="tx2">
                    <a:lumMod val="75000"/>
                  </a:schemeClr>
                </a:solidFill>
              </a:rPr>
              <a:t>Rosstat</a:t>
            </a:r>
            <a:endParaRPr lang="en-US" sz="11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30314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68009"/>
              </p:ext>
            </p:extLst>
          </p:nvPr>
        </p:nvGraphicFramePr>
        <p:xfrm>
          <a:off x="129740" y="2510090"/>
          <a:ext cx="3561796" cy="1837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Worksheet" r:id="rId4" imgW="3248025" imgH="1819275" progId="Excel.Sheet.8">
                  <p:embed/>
                </p:oleObj>
              </mc:Choice>
              <mc:Fallback>
                <p:oleObj name="Worksheet" r:id="rId4" imgW="3248025" imgH="18192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740" y="2510090"/>
                        <a:ext cx="3561796" cy="18378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0253284"/>
              </p:ext>
            </p:extLst>
          </p:nvPr>
        </p:nvGraphicFramePr>
        <p:xfrm>
          <a:off x="149992" y="4604224"/>
          <a:ext cx="3701928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369100" y="6326752"/>
            <a:ext cx="467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9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16172" y="1550630"/>
            <a:ext cx="7886700" cy="716434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Federal Budget in a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DECENT shape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4217902" y="2163457"/>
            <a:ext cx="3546832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lvl="1" indent="-271463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300" dirty="0" smtClean="0"/>
              <a:t>Weaker ruble and recovered oil prices provided extra revenues in 1H15, but impact is likely to be smaller for the whole 2015</a:t>
            </a:r>
          </a:p>
          <a:p>
            <a:pPr marL="271463" lvl="1" indent="-271463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300" dirty="0" smtClean="0"/>
              <a:t>Expenditures turned loose in late 2014, but now government is more stingy</a:t>
            </a:r>
            <a:endParaRPr lang="en-US" sz="2300" dirty="0"/>
          </a:p>
        </p:txBody>
      </p:sp>
      <p:sp>
        <p:nvSpPr>
          <p:cNvPr id="14" name="Объект 4"/>
          <p:cNvSpPr txBox="1">
            <a:spLocks/>
          </p:cNvSpPr>
          <p:nvPr/>
        </p:nvSpPr>
        <p:spPr>
          <a:xfrm>
            <a:off x="179512" y="2187669"/>
            <a:ext cx="3600400" cy="3224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Nominal budget revenue growth, % </a:t>
            </a: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</a:rPr>
              <a:t>YoY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Объект 4"/>
          <p:cNvSpPr txBox="1">
            <a:spLocks/>
          </p:cNvSpPr>
          <p:nvPr/>
        </p:nvSpPr>
        <p:spPr>
          <a:xfrm>
            <a:off x="179512" y="4317920"/>
            <a:ext cx="3600400" cy="3224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Oil and gas dependence remains strong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Объект 4"/>
          <p:cNvSpPr txBox="1">
            <a:spLocks/>
          </p:cNvSpPr>
          <p:nvPr/>
        </p:nvSpPr>
        <p:spPr>
          <a:xfrm>
            <a:off x="4139952" y="4222058"/>
            <a:ext cx="4896544" cy="3224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62661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16416" y="6326752"/>
            <a:ext cx="520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11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09144" y="1556792"/>
            <a:ext cx="7886700" cy="64873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Risk area 1: Banking sector 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809144" y="2276872"/>
            <a:ext cx="8334856" cy="40498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lvl="1" indent="-271463">
              <a:lnSpc>
                <a:spcPts val="2400"/>
              </a:lnSpc>
              <a:spcBef>
                <a:spcPts val="0"/>
              </a:spcBef>
              <a:spcAft>
                <a:spcPts val="11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Increasing NPLs and dependence on government handouts</a:t>
            </a:r>
          </a:p>
          <a:p>
            <a:pPr marL="271463" lvl="1" indent="-271463">
              <a:lnSpc>
                <a:spcPts val="2400"/>
              </a:lnSpc>
              <a:spcBef>
                <a:spcPts val="0"/>
              </a:spcBef>
              <a:spcAft>
                <a:spcPts val="11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Reliance on CBR short-term funding – both ruble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and </a:t>
            </a:r>
            <a:r>
              <a:rPr lang="en-US" sz="2200" dirty="0"/>
              <a:t>hard-currency</a:t>
            </a:r>
          </a:p>
          <a:p>
            <a:pPr marL="271463" lvl="1" indent="-271463">
              <a:lnSpc>
                <a:spcPts val="2400"/>
              </a:lnSpc>
              <a:spcBef>
                <a:spcPts val="0"/>
              </a:spcBef>
              <a:spcAft>
                <a:spcPts val="11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Deposit base recovered after December runs but still insufficiently</a:t>
            </a:r>
          </a:p>
          <a:p>
            <a:pPr marL="271463" lvl="1" indent="-271463">
              <a:lnSpc>
                <a:spcPts val="2400"/>
              </a:lnSpc>
              <a:spcBef>
                <a:spcPts val="0"/>
              </a:spcBef>
              <a:spcAft>
                <a:spcPts val="11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Since January 1st 30 banks lost their licenses, insurance fund depleted and received loan from Central Bank. Sanctions of sizable banks also take toll on CBR abilities</a:t>
            </a:r>
          </a:p>
          <a:p>
            <a:pPr marL="271463" lvl="1" indent="-271463">
              <a:lnSpc>
                <a:spcPts val="2400"/>
              </a:lnSpc>
              <a:spcBef>
                <a:spcPts val="0"/>
              </a:spcBef>
              <a:spcAft>
                <a:spcPts val="11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CB continues policy of increased regulatory pressures but delayed some measures</a:t>
            </a:r>
          </a:p>
          <a:p>
            <a:pPr marL="271463" lvl="1" indent="-271463">
              <a:lnSpc>
                <a:spcPts val="2400"/>
              </a:lnSpc>
              <a:spcBef>
                <a:spcPts val="0"/>
              </a:spcBef>
              <a:spcAft>
                <a:spcPts val="11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After 2015-16: Russian financial industry should be leaner </a:t>
            </a:r>
            <a:br>
              <a:rPr lang="en-US" sz="2200" dirty="0"/>
            </a:br>
            <a:r>
              <a:rPr lang="en-US" sz="2200" dirty="0" smtClean="0"/>
              <a:t>and </a:t>
            </a:r>
            <a:r>
              <a:rPr lang="en-US" sz="2200" dirty="0"/>
              <a:t>cleaner</a:t>
            </a:r>
          </a:p>
        </p:txBody>
      </p:sp>
    </p:spTree>
    <p:extLst>
      <p:ext uri="{BB962C8B-B14F-4D97-AF65-F5344CB8AC3E}">
        <p14:creationId xmlns:p14="http://schemas.microsoft.com/office/powerpoint/2010/main" val="768911336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0560287"/>
              </p:ext>
            </p:extLst>
          </p:nvPr>
        </p:nvGraphicFramePr>
        <p:xfrm>
          <a:off x="683568" y="4221088"/>
          <a:ext cx="8012276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16416" y="6326752"/>
            <a:ext cx="520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12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09144" y="1556792"/>
            <a:ext cx="7886700" cy="64873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Risk Area 2: Regional budgets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809144" y="2276872"/>
            <a:ext cx="7767140" cy="1944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lvl="1" indent="-271463">
              <a:lnSpc>
                <a:spcPts val="2100"/>
              </a:lnSpc>
              <a:spcBef>
                <a:spcPts val="0"/>
              </a:spcBef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900" dirty="0" smtClean="0"/>
              <a:t>Regions got respite last year but 2015 expected to be tough</a:t>
            </a:r>
          </a:p>
          <a:p>
            <a:pPr marL="271463" lvl="1" indent="-271463">
              <a:lnSpc>
                <a:spcPts val="2100"/>
              </a:lnSpc>
              <a:spcBef>
                <a:spcPts val="0"/>
              </a:spcBef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900" dirty="0"/>
              <a:t>Incomes to shrink as regional tax base is highly cyclical but expenditures are growing</a:t>
            </a:r>
          </a:p>
          <a:p>
            <a:pPr marL="271463" lvl="1" indent="-271463">
              <a:lnSpc>
                <a:spcPts val="2100"/>
              </a:lnSpc>
              <a:spcBef>
                <a:spcPts val="0"/>
              </a:spcBef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900" dirty="0"/>
              <a:t>Costly refinancing of debts</a:t>
            </a:r>
          </a:p>
          <a:p>
            <a:pPr marL="271463" lvl="1" indent="-271463">
              <a:lnSpc>
                <a:spcPts val="2100"/>
              </a:lnSpc>
              <a:spcBef>
                <a:spcPts val="0"/>
              </a:spcBef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900" dirty="0"/>
              <a:t>First default of region in years (though technical)</a:t>
            </a:r>
          </a:p>
          <a:p>
            <a:pPr marL="271463" lvl="1" indent="-271463">
              <a:lnSpc>
                <a:spcPts val="2100"/>
              </a:lnSpc>
              <a:spcBef>
                <a:spcPts val="0"/>
              </a:spcBef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900" dirty="0"/>
              <a:t>Federal help would be limited</a:t>
            </a:r>
          </a:p>
          <a:p>
            <a:pPr marL="271463" lvl="1" indent="-271463">
              <a:lnSpc>
                <a:spcPts val="2100"/>
              </a:lnSpc>
              <a:spcBef>
                <a:spcPts val="0"/>
              </a:spcBef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900" dirty="0"/>
              <a:t>Pressure on social </a:t>
            </a:r>
            <a:r>
              <a:rPr lang="en-US" sz="1900" dirty="0" smtClean="0"/>
              <a:t>services</a:t>
            </a:r>
            <a:endParaRPr lang="en-US" sz="1900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029452" y="2276872"/>
            <a:ext cx="3546832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lvl="1" indent="-271463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502386522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16416" y="6326752"/>
            <a:ext cx="520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13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09144" y="1556792"/>
            <a:ext cx="7886700" cy="64873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Risk area 3: Sanctions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809144" y="2276872"/>
            <a:ext cx="8334856" cy="40498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lvl="1" indent="-271463"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300" dirty="0"/>
              <a:t>Geopolitical situation somewhat stabilized still constraints </a:t>
            </a: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US" sz="2300" dirty="0" smtClean="0"/>
              <a:t>on </a:t>
            </a:r>
            <a:r>
              <a:rPr lang="en-US" sz="2300" dirty="0"/>
              <a:t>investments are firmly in place for now</a:t>
            </a:r>
          </a:p>
          <a:p>
            <a:pPr marL="271463" lvl="1" indent="-271463"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300" dirty="0"/>
              <a:t>Situation in Eastern Ukraine remains fragile and costly </a:t>
            </a:r>
          </a:p>
          <a:p>
            <a:pPr marL="271463" lvl="1" indent="-271463"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300" dirty="0"/>
              <a:t>Impact of sanctions was smaller than expected on oil and gas sector but impact on financial services would be more long-term in nature</a:t>
            </a:r>
          </a:p>
          <a:p>
            <a:pPr marL="271463" lvl="1" indent="-271463"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300" dirty="0"/>
              <a:t>Food embargo impact on domestic production is unclear </a:t>
            </a: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US" sz="2300" dirty="0" smtClean="0"/>
              <a:t>but </a:t>
            </a:r>
            <a:r>
              <a:rPr lang="en-US" sz="2300" dirty="0"/>
              <a:t>consumer spending depressed </a:t>
            </a:r>
            <a:r>
              <a:rPr lang="en-US" sz="2300" dirty="0" smtClean="0"/>
              <a:t>anyway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647803436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16416" y="6326752"/>
            <a:ext cx="520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14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09144" y="1556792"/>
            <a:ext cx="7886700" cy="64873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2015-16: what to expect 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809144" y="2276872"/>
            <a:ext cx="8334856" cy="40498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lvl="1" indent="-271463"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300" dirty="0"/>
              <a:t>Major policy shifts unlikely </a:t>
            </a:r>
          </a:p>
          <a:p>
            <a:pPr marL="271463" lvl="1" indent="-271463"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300" dirty="0"/>
              <a:t>Reliance on oil and gas revenues – “elephant in the room”</a:t>
            </a:r>
          </a:p>
          <a:p>
            <a:pPr marL="271463" lvl="1" indent="-271463"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300" dirty="0"/>
              <a:t>Reserve Fund and National Welfare funds – bye, bye! But not momentarily </a:t>
            </a:r>
          </a:p>
          <a:p>
            <a:pPr marL="271463" lvl="1" indent="-271463"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300" dirty="0"/>
              <a:t>Business activity – likely to improve by early 2016 on federal spending (including military upgrades) </a:t>
            </a:r>
          </a:p>
          <a:p>
            <a:pPr marL="271463" lvl="1" indent="-271463"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300" dirty="0"/>
              <a:t>Consumers – no loan-financed growth for </a:t>
            </a:r>
            <a:r>
              <a:rPr lang="en-US" sz="2300" dirty="0" smtClean="0"/>
              <a:t>now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680054078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16416" y="6326752"/>
            <a:ext cx="520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15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09144" y="1556792"/>
            <a:ext cx="7886700" cy="64873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Opportunities for foreign business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809144" y="2276872"/>
            <a:ext cx="7723296" cy="40498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lvl="1" indent="-271463"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300" dirty="0"/>
              <a:t>Technology imports and localized production – </a:t>
            </a: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US" sz="2300" dirty="0" smtClean="0"/>
              <a:t>may </a:t>
            </a:r>
            <a:r>
              <a:rPr lang="en-US" sz="2300" dirty="0"/>
              <a:t>be subject to sanction regime</a:t>
            </a:r>
          </a:p>
          <a:p>
            <a:pPr marL="271463" lvl="1" indent="-271463"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300" dirty="0"/>
              <a:t>Localization of consumer goods</a:t>
            </a:r>
          </a:p>
          <a:p>
            <a:pPr marL="271463" lvl="1" indent="-271463"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300" dirty="0"/>
              <a:t>Capital outflow remains strong – thus financial services may get a boost </a:t>
            </a:r>
          </a:p>
          <a:p>
            <a:pPr marL="271463" lvl="1" indent="-271463"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300" dirty="0"/>
              <a:t>Foreign properties – instability at home creates demand</a:t>
            </a:r>
          </a:p>
        </p:txBody>
      </p:sp>
    </p:spTree>
    <p:extLst>
      <p:ext uri="{BB962C8B-B14F-4D97-AF65-F5344CB8AC3E}">
        <p14:creationId xmlns:p14="http://schemas.microsoft.com/office/powerpoint/2010/main" val="236853505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16416" y="6326752"/>
            <a:ext cx="520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16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09144" y="1556792"/>
            <a:ext cx="7886700" cy="64873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Forecasts for 2015-16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8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4453039"/>
              </p:ext>
            </p:extLst>
          </p:nvPr>
        </p:nvGraphicFramePr>
        <p:xfrm>
          <a:off x="922150" y="2276872"/>
          <a:ext cx="7596000" cy="35563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13746"/>
                <a:gridCol w="1123815"/>
                <a:gridCol w="1167112"/>
                <a:gridCol w="1305563"/>
                <a:gridCol w="1285764"/>
              </a:tblGrid>
              <a:tr h="23001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2013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2014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2015E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2016E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3001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GDP, % </a:t>
                      </a:r>
                      <a:r>
                        <a:rPr lang="en-US" sz="1200" u="none" strike="noStrike" dirty="0" err="1">
                          <a:effectLst/>
                        </a:rPr>
                        <a:t>YoY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                  1,3 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                  0,6 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                    (2,5)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                     0,9 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3001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Industrial production, % </a:t>
                      </a:r>
                      <a:r>
                        <a:rPr lang="en-US" sz="1200" u="none" strike="noStrike" dirty="0" err="1">
                          <a:effectLst/>
                        </a:rPr>
                        <a:t>YoY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                  0,3 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                  1,7 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                    (1,5)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                     1,7 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001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Fixed investment, % </a:t>
                      </a:r>
                      <a:r>
                        <a:rPr lang="en-US" sz="1200" u="none" strike="noStrike" dirty="0" err="1">
                          <a:effectLst/>
                        </a:rPr>
                        <a:t>YoY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                 (0,3)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                 (2,5)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                   (13,8)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                     1,6 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3001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Retail sales, % </a:t>
                      </a:r>
                      <a:r>
                        <a:rPr lang="en-US" sz="1200" u="none" strike="noStrike" dirty="0" err="1">
                          <a:effectLst/>
                        </a:rPr>
                        <a:t>YoY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                  3,9 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                  2,5 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                    (7,8)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                     1,2 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001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Real incomes, % </a:t>
                      </a:r>
                      <a:r>
                        <a:rPr lang="en-US" sz="1200" u="none" strike="noStrike" dirty="0" err="1">
                          <a:effectLst/>
                        </a:rPr>
                        <a:t>YoY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                  3,3 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                 (1,0)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                    (3,0)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                     1,1 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3001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CPI, %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                  6,5 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                11,4 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                    10,8 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                     6,0 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001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PPI, %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                  3,7 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                  5,9 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                     3,0 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                     5,5 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3001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Exports, $ </a:t>
                      </a:r>
                      <a:r>
                        <a:rPr lang="en-US" sz="1200" u="none" strike="noStrike" dirty="0" err="1">
                          <a:effectLst/>
                        </a:rPr>
                        <a:t>bln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                  522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                  494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                     342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                     358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001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Imports, $ </a:t>
                      </a:r>
                      <a:r>
                        <a:rPr lang="en-US" sz="1200" u="none" strike="noStrike" dirty="0" err="1">
                          <a:effectLst/>
                        </a:rPr>
                        <a:t>bln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                  344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                  308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                     192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                     200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3001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Current account, $ </a:t>
                      </a:r>
                      <a:r>
                        <a:rPr lang="en-US" sz="1200" u="none" strike="noStrike" dirty="0" err="1">
                          <a:effectLst/>
                        </a:rPr>
                        <a:t>bln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                   33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                    57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                       75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                      77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81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Federal budget surplus/(deficit), % GDP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                 (0,5)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                 (0,5)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                    (1,0)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effectLst/>
                        </a:rPr>
                        <a:t>(</a:t>
                      </a:r>
                      <a:r>
                        <a:rPr lang="ru-RU" sz="1200" u="none" strike="noStrike" dirty="0">
                          <a:effectLst/>
                        </a:rPr>
                        <a:t>2,3)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Avg. ruble exchange rate, RUB/$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effectLst/>
                        </a:rPr>
                        <a:t>31,9 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effectLst/>
                        </a:rPr>
                        <a:t>38,3 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                    58,0 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effectLst/>
                        </a:rPr>
                        <a:t>58,9 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001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Avg. Brent price, $/bbl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               108,7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                 99,4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                    60,0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                    60,0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30012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1000" i="1" u="none" strike="noStrike" dirty="0">
                          <a:effectLst/>
                        </a:rPr>
                        <a:t>Source: </a:t>
                      </a:r>
                      <a:r>
                        <a:rPr lang="en-US" sz="1000" i="1" u="none" strike="noStrike" dirty="0" err="1">
                          <a:effectLst/>
                        </a:rPr>
                        <a:t>Rosstat</a:t>
                      </a:r>
                      <a:r>
                        <a:rPr lang="en-US" sz="1000" i="1" u="none" strike="noStrike" dirty="0">
                          <a:effectLst/>
                        </a:rPr>
                        <a:t>, CBR</a:t>
                      </a:r>
                      <a:r>
                        <a:rPr lang="en-US" sz="1000" i="1" u="none" strike="noStrike" dirty="0" smtClean="0">
                          <a:effectLst/>
                        </a:rPr>
                        <a:t>, RusRating </a:t>
                      </a:r>
                      <a:r>
                        <a:rPr lang="en-US" sz="1000" i="1" u="none" strike="noStrike" dirty="0">
                          <a:effectLst/>
                        </a:rPr>
                        <a:t>estimates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FreeSetLigh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952002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83568" y="1556792"/>
            <a:ext cx="7886700" cy="64873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March 2014- Feb 2015: Perfect Storm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809144" y="2276872"/>
            <a:ext cx="8244408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1" indent="-36195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300" dirty="0"/>
              <a:t>Economy was in a slowdown for about a year</a:t>
            </a:r>
          </a:p>
          <a:p>
            <a:pPr marL="361950" lvl="1" indent="-36195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300" dirty="0"/>
              <a:t>Turbulence in Ukraine and Crimean crisis</a:t>
            </a:r>
          </a:p>
          <a:p>
            <a:pPr marL="361950" lvl="1" indent="-36195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300" dirty="0"/>
              <a:t>Sanctions from EU and US (July-September) and reciprocal food embargo (August)</a:t>
            </a:r>
          </a:p>
          <a:p>
            <a:pPr marL="361950" lvl="1" indent="-36195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300" dirty="0"/>
              <a:t>Continued banking sector clean-up and depletion of Deposit Insurance Fund</a:t>
            </a:r>
          </a:p>
          <a:p>
            <a:pPr marL="361950" lvl="1" indent="-36195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300" dirty="0"/>
              <a:t>Debt market paralysis – both foreign and </a:t>
            </a:r>
            <a:r>
              <a:rPr lang="en-US" sz="2300" dirty="0" smtClean="0"/>
              <a:t>domestic</a:t>
            </a:r>
            <a:endParaRPr lang="en-US" sz="2300" dirty="0"/>
          </a:p>
          <a:p>
            <a:pPr marL="361950" lvl="1" indent="-36195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300" dirty="0"/>
              <a:t>Pressure on currency</a:t>
            </a:r>
          </a:p>
          <a:p>
            <a:pPr marL="361950" lvl="1" indent="-36195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300" dirty="0"/>
              <a:t>Key rate hikes from 5.5% in February to 17% at emergency </a:t>
            </a:r>
            <a:r>
              <a:rPr lang="ru-RU" sz="2300" dirty="0" smtClean="0"/>
              <a:t/>
            </a:r>
            <a:br>
              <a:rPr lang="ru-RU" sz="2300" dirty="0" smtClean="0"/>
            </a:br>
            <a:r>
              <a:rPr lang="en-US" sz="2300" dirty="0" smtClean="0"/>
              <a:t>CB </a:t>
            </a:r>
            <a:r>
              <a:rPr lang="en-US" sz="2300" dirty="0"/>
              <a:t>meeting on December 16th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69100" y="6326752"/>
            <a:ext cx="467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35070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09144" y="1556792"/>
            <a:ext cx="7886700" cy="64873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Feb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2015 - present: 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respite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09144" y="2276872"/>
            <a:ext cx="8244408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1" indent="-36195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300" dirty="0"/>
              <a:t>Oil prices recovered</a:t>
            </a:r>
          </a:p>
          <a:p>
            <a:pPr marL="361950" lvl="1" indent="-36195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300" dirty="0"/>
              <a:t>Concerted actions by government and big business eased pressure on ruble BUT volatility remained</a:t>
            </a:r>
          </a:p>
          <a:p>
            <a:pPr marL="361950" lvl="1" indent="-36195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300" dirty="0"/>
              <a:t>Economic crisis cut demand for funding BUT investments are dropping even faster</a:t>
            </a:r>
          </a:p>
          <a:p>
            <a:pPr marL="361950" lvl="1" indent="-36195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300" dirty="0"/>
              <a:t>Banking sector stabilized </a:t>
            </a:r>
          </a:p>
          <a:p>
            <a:pPr marL="361950" lvl="1" indent="-36195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300" dirty="0"/>
              <a:t>Key rate cut from </a:t>
            </a:r>
            <a:r>
              <a:rPr lang="en-US" sz="2300" dirty="0" smtClean="0"/>
              <a:t>17</a:t>
            </a:r>
            <a:r>
              <a:rPr lang="en-US" sz="2300" dirty="0"/>
              <a:t>% to 11.5% on June 15th, as inflation slows down</a:t>
            </a:r>
          </a:p>
          <a:p>
            <a:pPr marL="361950" lvl="1" indent="-36195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300" dirty="0" smtClean="0"/>
              <a:t>Federal budget </a:t>
            </a:r>
            <a:r>
              <a:rPr lang="en-US" sz="2300" dirty="0"/>
              <a:t>in a good shape as weaker ruble improved </a:t>
            </a:r>
            <a:r>
              <a:rPr lang="en-US" sz="2300" dirty="0" smtClean="0"/>
              <a:t>revenues</a:t>
            </a:r>
            <a:endParaRPr lang="en-US" sz="2300" dirty="0"/>
          </a:p>
        </p:txBody>
      </p:sp>
      <p:sp>
        <p:nvSpPr>
          <p:cNvPr id="6" name="TextBox 5"/>
          <p:cNvSpPr txBox="1"/>
          <p:nvPr/>
        </p:nvSpPr>
        <p:spPr>
          <a:xfrm>
            <a:off x="8369100" y="6326752"/>
            <a:ext cx="467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72778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type="body" idx="1"/>
          </p:nvPr>
        </p:nvSpPr>
        <p:spPr>
          <a:xfrm>
            <a:off x="755576" y="2283210"/>
            <a:ext cx="3888432" cy="336437"/>
          </a:xfrm>
        </p:spPr>
        <p:txBody>
          <a:bodyPr anchor="t">
            <a:no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GDP on the downside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8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7625331"/>
              </p:ext>
            </p:extLst>
          </p:nvPr>
        </p:nvGraphicFramePr>
        <p:xfrm>
          <a:off x="4945310" y="2450126"/>
          <a:ext cx="3720054" cy="2393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6904495"/>
              </p:ext>
            </p:extLst>
          </p:nvPr>
        </p:nvGraphicFramePr>
        <p:xfrm>
          <a:off x="778662" y="2562875"/>
          <a:ext cx="4009361" cy="1685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778664" y="1632446"/>
            <a:ext cx="7886700" cy="64873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economy 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continues to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shrink 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Объект 4"/>
          <p:cNvSpPr txBox="1">
            <a:spLocks/>
          </p:cNvSpPr>
          <p:nvPr/>
        </p:nvSpPr>
        <p:spPr>
          <a:xfrm>
            <a:off x="4925268" y="2281176"/>
            <a:ext cx="4111228" cy="3384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Capital investments 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are 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decreasing 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since 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late 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2013</a:t>
            </a: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Объект 4"/>
          <p:cNvSpPr txBox="1">
            <a:spLocks/>
          </p:cNvSpPr>
          <p:nvPr/>
        </p:nvSpPr>
        <p:spPr>
          <a:xfrm>
            <a:off x="5049689" y="5955472"/>
            <a:ext cx="3888432" cy="2717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i="1" dirty="0">
                <a:solidFill>
                  <a:schemeClr val="tx2">
                    <a:lumMod val="75000"/>
                  </a:schemeClr>
                </a:solidFill>
              </a:rPr>
              <a:t>Source: </a:t>
            </a:r>
            <a:r>
              <a:rPr lang="en-US" sz="1100" i="1" dirty="0" err="1">
                <a:solidFill>
                  <a:schemeClr val="tx2">
                    <a:lumMod val="75000"/>
                  </a:schemeClr>
                </a:solidFill>
              </a:rPr>
              <a:t>Rosstat</a:t>
            </a:r>
            <a:r>
              <a:rPr lang="en-US" sz="1100" i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1100" i="1" dirty="0" smtClean="0">
                <a:solidFill>
                  <a:schemeClr val="tx2">
                    <a:lumMod val="75000"/>
                  </a:schemeClr>
                </a:solidFill>
              </a:rPr>
              <a:t>RusRating </a:t>
            </a:r>
            <a:r>
              <a:rPr lang="en-US" sz="1100" i="1" dirty="0">
                <a:solidFill>
                  <a:schemeClr val="tx2">
                    <a:lumMod val="75000"/>
                  </a:schemeClr>
                </a:solidFill>
              </a:rPr>
              <a:t>estimates</a:t>
            </a:r>
          </a:p>
        </p:txBody>
      </p:sp>
      <p:sp>
        <p:nvSpPr>
          <p:cNvPr id="12" name="Объект 4"/>
          <p:cNvSpPr txBox="1">
            <a:spLocks/>
          </p:cNvSpPr>
          <p:nvPr/>
        </p:nvSpPr>
        <p:spPr>
          <a:xfrm>
            <a:off x="755576" y="4221088"/>
            <a:ext cx="417646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Russia's Economy Sharply Deteriorates In 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2Q15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Real GDP growth, % </a:t>
            </a:r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</a:rPr>
              <a:t>YoY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 bwMode="auto">
          <a:xfrm>
            <a:off x="755576" y="4221088"/>
            <a:ext cx="4032448" cy="2472617"/>
            <a:chOff x="567" y="3193"/>
            <a:chExt cx="2095" cy="1366"/>
          </a:xfrm>
        </p:grpSpPr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603" y="3482"/>
              <a:ext cx="2059" cy="8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Rectangle 14"/>
            <p:cNvSpPr>
              <a:spLocks noChangeArrowheads="1"/>
            </p:cNvSpPr>
            <p:nvPr/>
          </p:nvSpPr>
          <p:spPr bwMode="auto">
            <a:xfrm>
              <a:off x="567" y="3193"/>
              <a:ext cx="5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Rectangle 15"/>
            <p:cNvSpPr>
              <a:spLocks noChangeArrowheads="1"/>
            </p:cNvSpPr>
            <p:nvPr/>
          </p:nvSpPr>
          <p:spPr bwMode="auto">
            <a:xfrm>
              <a:off x="2621" y="3193"/>
              <a:ext cx="5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Rectangle 18"/>
            <p:cNvSpPr>
              <a:spLocks noChangeArrowheads="1"/>
            </p:cNvSpPr>
            <p:nvPr/>
          </p:nvSpPr>
          <p:spPr bwMode="auto">
            <a:xfrm>
              <a:off x="905" y="3193"/>
              <a:ext cx="5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Rectangle 19"/>
            <p:cNvSpPr>
              <a:spLocks noChangeArrowheads="1"/>
            </p:cNvSpPr>
            <p:nvPr/>
          </p:nvSpPr>
          <p:spPr bwMode="auto">
            <a:xfrm>
              <a:off x="1248" y="3193"/>
              <a:ext cx="5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Rectangle 20"/>
            <p:cNvSpPr>
              <a:spLocks noChangeArrowheads="1"/>
            </p:cNvSpPr>
            <p:nvPr/>
          </p:nvSpPr>
          <p:spPr bwMode="auto">
            <a:xfrm>
              <a:off x="1591" y="3193"/>
              <a:ext cx="5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21"/>
            <p:cNvSpPr>
              <a:spLocks noChangeArrowheads="1"/>
            </p:cNvSpPr>
            <p:nvPr/>
          </p:nvSpPr>
          <p:spPr bwMode="auto">
            <a:xfrm>
              <a:off x="1934" y="3193"/>
              <a:ext cx="6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Rectangle 22"/>
            <p:cNvSpPr>
              <a:spLocks noChangeArrowheads="1"/>
            </p:cNvSpPr>
            <p:nvPr/>
          </p:nvSpPr>
          <p:spPr bwMode="auto">
            <a:xfrm>
              <a:off x="2278" y="3193"/>
              <a:ext cx="5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826" name="Line 25"/>
            <p:cNvSpPr>
              <a:spLocks noChangeShapeType="1"/>
            </p:cNvSpPr>
            <p:nvPr/>
          </p:nvSpPr>
          <p:spPr bwMode="auto">
            <a:xfrm>
              <a:off x="567" y="455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827" name="Rectangle 26"/>
            <p:cNvSpPr>
              <a:spLocks noChangeArrowheads="1"/>
            </p:cNvSpPr>
            <p:nvPr/>
          </p:nvSpPr>
          <p:spPr bwMode="auto">
            <a:xfrm>
              <a:off x="567" y="4554"/>
              <a:ext cx="5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828" name="Line 27"/>
            <p:cNvSpPr>
              <a:spLocks noChangeShapeType="1"/>
            </p:cNvSpPr>
            <p:nvPr/>
          </p:nvSpPr>
          <p:spPr bwMode="auto">
            <a:xfrm>
              <a:off x="905" y="455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829" name="Rectangle 28"/>
            <p:cNvSpPr>
              <a:spLocks noChangeArrowheads="1"/>
            </p:cNvSpPr>
            <p:nvPr/>
          </p:nvSpPr>
          <p:spPr bwMode="auto">
            <a:xfrm>
              <a:off x="905" y="4554"/>
              <a:ext cx="5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830" name="Line 29"/>
            <p:cNvSpPr>
              <a:spLocks noChangeShapeType="1"/>
            </p:cNvSpPr>
            <p:nvPr/>
          </p:nvSpPr>
          <p:spPr bwMode="auto">
            <a:xfrm>
              <a:off x="1248" y="455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831" name="Rectangle 30"/>
            <p:cNvSpPr>
              <a:spLocks noChangeArrowheads="1"/>
            </p:cNvSpPr>
            <p:nvPr/>
          </p:nvSpPr>
          <p:spPr bwMode="auto">
            <a:xfrm>
              <a:off x="1248" y="4554"/>
              <a:ext cx="5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832" name="Line 31"/>
            <p:cNvSpPr>
              <a:spLocks noChangeShapeType="1"/>
            </p:cNvSpPr>
            <p:nvPr/>
          </p:nvSpPr>
          <p:spPr bwMode="auto">
            <a:xfrm>
              <a:off x="1591" y="455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833" name="Rectangle 32"/>
            <p:cNvSpPr>
              <a:spLocks noChangeArrowheads="1"/>
            </p:cNvSpPr>
            <p:nvPr/>
          </p:nvSpPr>
          <p:spPr bwMode="auto">
            <a:xfrm>
              <a:off x="1591" y="4554"/>
              <a:ext cx="5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834" name="Line 33"/>
            <p:cNvSpPr>
              <a:spLocks noChangeShapeType="1"/>
            </p:cNvSpPr>
            <p:nvPr/>
          </p:nvSpPr>
          <p:spPr bwMode="auto">
            <a:xfrm>
              <a:off x="1934" y="455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835" name="Rectangle 34"/>
            <p:cNvSpPr>
              <a:spLocks noChangeArrowheads="1"/>
            </p:cNvSpPr>
            <p:nvPr/>
          </p:nvSpPr>
          <p:spPr bwMode="auto">
            <a:xfrm>
              <a:off x="1934" y="4554"/>
              <a:ext cx="6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836" name="Line 35"/>
            <p:cNvSpPr>
              <a:spLocks noChangeShapeType="1"/>
            </p:cNvSpPr>
            <p:nvPr/>
          </p:nvSpPr>
          <p:spPr bwMode="auto">
            <a:xfrm>
              <a:off x="2278" y="455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837" name="Rectangle 36"/>
            <p:cNvSpPr>
              <a:spLocks noChangeArrowheads="1"/>
            </p:cNvSpPr>
            <p:nvPr/>
          </p:nvSpPr>
          <p:spPr bwMode="auto">
            <a:xfrm>
              <a:off x="2278" y="4554"/>
              <a:ext cx="5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838" name="Line 37"/>
            <p:cNvSpPr>
              <a:spLocks noChangeShapeType="1"/>
            </p:cNvSpPr>
            <p:nvPr/>
          </p:nvSpPr>
          <p:spPr bwMode="auto">
            <a:xfrm>
              <a:off x="2621" y="455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839" name="Rectangle 38"/>
            <p:cNvSpPr>
              <a:spLocks noChangeArrowheads="1"/>
            </p:cNvSpPr>
            <p:nvPr/>
          </p:nvSpPr>
          <p:spPr bwMode="auto">
            <a:xfrm>
              <a:off x="2621" y="4554"/>
              <a:ext cx="5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840" name="Line 39"/>
            <p:cNvSpPr>
              <a:spLocks noChangeShapeType="1"/>
            </p:cNvSpPr>
            <p:nvPr/>
          </p:nvSpPr>
          <p:spPr bwMode="auto">
            <a:xfrm>
              <a:off x="2626" y="3193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841" name="Rectangle 40"/>
            <p:cNvSpPr>
              <a:spLocks noChangeArrowheads="1"/>
            </p:cNvSpPr>
            <p:nvPr/>
          </p:nvSpPr>
          <p:spPr bwMode="auto">
            <a:xfrm>
              <a:off x="2626" y="3193"/>
              <a:ext cx="5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842" name="Line 41"/>
            <p:cNvSpPr>
              <a:spLocks noChangeShapeType="1"/>
            </p:cNvSpPr>
            <p:nvPr/>
          </p:nvSpPr>
          <p:spPr bwMode="auto">
            <a:xfrm>
              <a:off x="2626" y="3308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843" name="Rectangle 42"/>
            <p:cNvSpPr>
              <a:spLocks noChangeArrowheads="1"/>
            </p:cNvSpPr>
            <p:nvPr/>
          </p:nvSpPr>
          <p:spPr bwMode="auto">
            <a:xfrm>
              <a:off x="2626" y="3308"/>
              <a:ext cx="5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844" name="Line 43"/>
            <p:cNvSpPr>
              <a:spLocks noChangeShapeType="1"/>
            </p:cNvSpPr>
            <p:nvPr/>
          </p:nvSpPr>
          <p:spPr bwMode="auto">
            <a:xfrm>
              <a:off x="2626" y="3423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845" name="Rectangle 44"/>
            <p:cNvSpPr>
              <a:spLocks noChangeArrowheads="1"/>
            </p:cNvSpPr>
            <p:nvPr/>
          </p:nvSpPr>
          <p:spPr bwMode="auto">
            <a:xfrm>
              <a:off x="2626" y="3423"/>
              <a:ext cx="5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846" name="Line 45"/>
            <p:cNvSpPr>
              <a:spLocks noChangeShapeType="1"/>
            </p:cNvSpPr>
            <p:nvPr/>
          </p:nvSpPr>
          <p:spPr bwMode="auto">
            <a:xfrm>
              <a:off x="2626" y="351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847" name="Rectangle 46"/>
            <p:cNvSpPr>
              <a:spLocks noChangeArrowheads="1"/>
            </p:cNvSpPr>
            <p:nvPr/>
          </p:nvSpPr>
          <p:spPr bwMode="auto">
            <a:xfrm>
              <a:off x="2626" y="3510"/>
              <a:ext cx="5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848" name="Line 47"/>
            <p:cNvSpPr>
              <a:spLocks noChangeShapeType="1"/>
            </p:cNvSpPr>
            <p:nvPr/>
          </p:nvSpPr>
          <p:spPr bwMode="auto">
            <a:xfrm>
              <a:off x="2626" y="3597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849" name="Rectangle 48"/>
            <p:cNvSpPr>
              <a:spLocks noChangeArrowheads="1"/>
            </p:cNvSpPr>
            <p:nvPr/>
          </p:nvSpPr>
          <p:spPr bwMode="auto">
            <a:xfrm>
              <a:off x="2626" y="3597"/>
              <a:ext cx="5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850" name="Line 49"/>
            <p:cNvSpPr>
              <a:spLocks noChangeShapeType="1"/>
            </p:cNvSpPr>
            <p:nvPr/>
          </p:nvSpPr>
          <p:spPr bwMode="auto">
            <a:xfrm>
              <a:off x="2626" y="3685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851" name="Rectangle 50"/>
            <p:cNvSpPr>
              <a:spLocks noChangeArrowheads="1"/>
            </p:cNvSpPr>
            <p:nvPr/>
          </p:nvSpPr>
          <p:spPr bwMode="auto">
            <a:xfrm>
              <a:off x="2626" y="3685"/>
              <a:ext cx="5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852" name="Line 51"/>
            <p:cNvSpPr>
              <a:spLocks noChangeShapeType="1"/>
            </p:cNvSpPr>
            <p:nvPr/>
          </p:nvSpPr>
          <p:spPr bwMode="auto">
            <a:xfrm>
              <a:off x="2626" y="3772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853" name="Rectangle 52"/>
            <p:cNvSpPr>
              <a:spLocks noChangeArrowheads="1"/>
            </p:cNvSpPr>
            <p:nvPr/>
          </p:nvSpPr>
          <p:spPr bwMode="auto">
            <a:xfrm>
              <a:off x="2626" y="3772"/>
              <a:ext cx="5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854" name="Line 53"/>
            <p:cNvSpPr>
              <a:spLocks noChangeShapeType="1"/>
            </p:cNvSpPr>
            <p:nvPr/>
          </p:nvSpPr>
          <p:spPr bwMode="auto">
            <a:xfrm>
              <a:off x="2626" y="386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855" name="Rectangle 54"/>
            <p:cNvSpPr>
              <a:spLocks noChangeArrowheads="1"/>
            </p:cNvSpPr>
            <p:nvPr/>
          </p:nvSpPr>
          <p:spPr bwMode="auto">
            <a:xfrm>
              <a:off x="2626" y="3860"/>
              <a:ext cx="5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856" name="Line 55"/>
            <p:cNvSpPr>
              <a:spLocks noChangeShapeType="1"/>
            </p:cNvSpPr>
            <p:nvPr/>
          </p:nvSpPr>
          <p:spPr bwMode="auto">
            <a:xfrm>
              <a:off x="2626" y="3947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857" name="Rectangle 56"/>
            <p:cNvSpPr>
              <a:spLocks noChangeArrowheads="1"/>
            </p:cNvSpPr>
            <p:nvPr/>
          </p:nvSpPr>
          <p:spPr bwMode="auto">
            <a:xfrm>
              <a:off x="2626" y="3947"/>
              <a:ext cx="5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858" name="Line 57"/>
            <p:cNvSpPr>
              <a:spLocks noChangeShapeType="1"/>
            </p:cNvSpPr>
            <p:nvPr/>
          </p:nvSpPr>
          <p:spPr bwMode="auto">
            <a:xfrm>
              <a:off x="2626" y="4035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859" name="Rectangle 58"/>
            <p:cNvSpPr>
              <a:spLocks noChangeArrowheads="1"/>
            </p:cNvSpPr>
            <p:nvPr/>
          </p:nvSpPr>
          <p:spPr bwMode="auto">
            <a:xfrm>
              <a:off x="2626" y="4035"/>
              <a:ext cx="5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860" name="Line 59"/>
            <p:cNvSpPr>
              <a:spLocks noChangeShapeType="1"/>
            </p:cNvSpPr>
            <p:nvPr/>
          </p:nvSpPr>
          <p:spPr bwMode="auto">
            <a:xfrm>
              <a:off x="2626" y="4122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861" name="Rectangle 60"/>
            <p:cNvSpPr>
              <a:spLocks noChangeArrowheads="1"/>
            </p:cNvSpPr>
            <p:nvPr/>
          </p:nvSpPr>
          <p:spPr bwMode="auto">
            <a:xfrm>
              <a:off x="2626" y="4122"/>
              <a:ext cx="5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862" name="Line 61"/>
            <p:cNvSpPr>
              <a:spLocks noChangeShapeType="1"/>
            </p:cNvSpPr>
            <p:nvPr/>
          </p:nvSpPr>
          <p:spPr bwMode="auto">
            <a:xfrm>
              <a:off x="2626" y="421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863" name="Rectangle 62"/>
            <p:cNvSpPr>
              <a:spLocks noChangeArrowheads="1"/>
            </p:cNvSpPr>
            <p:nvPr/>
          </p:nvSpPr>
          <p:spPr bwMode="auto">
            <a:xfrm>
              <a:off x="2626" y="4210"/>
              <a:ext cx="5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864" name="Line 63"/>
            <p:cNvSpPr>
              <a:spLocks noChangeShapeType="1"/>
            </p:cNvSpPr>
            <p:nvPr/>
          </p:nvSpPr>
          <p:spPr bwMode="auto">
            <a:xfrm>
              <a:off x="2626" y="4297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865" name="Rectangle 64"/>
            <p:cNvSpPr>
              <a:spLocks noChangeArrowheads="1"/>
            </p:cNvSpPr>
            <p:nvPr/>
          </p:nvSpPr>
          <p:spPr bwMode="auto">
            <a:xfrm>
              <a:off x="2626" y="4297"/>
              <a:ext cx="5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866" name="Line 65"/>
            <p:cNvSpPr>
              <a:spLocks noChangeShapeType="1"/>
            </p:cNvSpPr>
            <p:nvPr/>
          </p:nvSpPr>
          <p:spPr bwMode="auto">
            <a:xfrm>
              <a:off x="2626" y="4385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867" name="Rectangle 66"/>
            <p:cNvSpPr>
              <a:spLocks noChangeArrowheads="1"/>
            </p:cNvSpPr>
            <p:nvPr/>
          </p:nvSpPr>
          <p:spPr bwMode="auto">
            <a:xfrm>
              <a:off x="2626" y="4385"/>
              <a:ext cx="5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868" name="Line 67"/>
            <p:cNvSpPr>
              <a:spLocks noChangeShapeType="1"/>
            </p:cNvSpPr>
            <p:nvPr/>
          </p:nvSpPr>
          <p:spPr bwMode="auto">
            <a:xfrm>
              <a:off x="2626" y="4472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869" name="Rectangle 68"/>
            <p:cNvSpPr>
              <a:spLocks noChangeArrowheads="1"/>
            </p:cNvSpPr>
            <p:nvPr/>
          </p:nvSpPr>
          <p:spPr bwMode="auto">
            <a:xfrm>
              <a:off x="2626" y="4472"/>
              <a:ext cx="5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870" name="Line 69"/>
            <p:cNvSpPr>
              <a:spLocks noChangeShapeType="1"/>
            </p:cNvSpPr>
            <p:nvPr/>
          </p:nvSpPr>
          <p:spPr bwMode="auto">
            <a:xfrm>
              <a:off x="2626" y="4549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871" name="Rectangle 70"/>
            <p:cNvSpPr>
              <a:spLocks noChangeArrowheads="1"/>
            </p:cNvSpPr>
            <p:nvPr/>
          </p:nvSpPr>
          <p:spPr bwMode="auto">
            <a:xfrm>
              <a:off x="2626" y="4549"/>
              <a:ext cx="5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873" name="Freeform 72"/>
            <p:cNvSpPr>
              <a:spLocks noEditPoints="1"/>
            </p:cNvSpPr>
            <p:nvPr/>
          </p:nvSpPr>
          <p:spPr bwMode="auto">
            <a:xfrm>
              <a:off x="731" y="3537"/>
              <a:ext cx="1853" cy="711"/>
            </a:xfrm>
            <a:custGeom>
              <a:avLst/>
              <a:gdLst>
                <a:gd name="T0" fmla="*/ 0 w 1853"/>
                <a:gd name="T1" fmla="*/ 711 h 711"/>
                <a:gd name="T2" fmla="*/ 1853 w 1853"/>
                <a:gd name="T3" fmla="*/ 711 h 711"/>
                <a:gd name="T4" fmla="*/ 0 w 1853"/>
                <a:gd name="T5" fmla="*/ 618 h 711"/>
                <a:gd name="T6" fmla="*/ 1853 w 1853"/>
                <a:gd name="T7" fmla="*/ 618 h 711"/>
                <a:gd name="T8" fmla="*/ 0 w 1853"/>
                <a:gd name="T9" fmla="*/ 531 h 711"/>
                <a:gd name="T10" fmla="*/ 1853 w 1853"/>
                <a:gd name="T11" fmla="*/ 531 h 711"/>
                <a:gd name="T12" fmla="*/ 0 w 1853"/>
                <a:gd name="T13" fmla="*/ 443 h 711"/>
                <a:gd name="T14" fmla="*/ 1853 w 1853"/>
                <a:gd name="T15" fmla="*/ 443 h 711"/>
                <a:gd name="T16" fmla="*/ 0 w 1853"/>
                <a:gd name="T17" fmla="*/ 356 h 711"/>
                <a:gd name="T18" fmla="*/ 1853 w 1853"/>
                <a:gd name="T19" fmla="*/ 356 h 711"/>
                <a:gd name="T20" fmla="*/ 0 w 1853"/>
                <a:gd name="T21" fmla="*/ 263 h 711"/>
                <a:gd name="T22" fmla="*/ 1853 w 1853"/>
                <a:gd name="T23" fmla="*/ 263 h 711"/>
                <a:gd name="T24" fmla="*/ 0 w 1853"/>
                <a:gd name="T25" fmla="*/ 88 h 711"/>
                <a:gd name="T26" fmla="*/ 1853 w 1853"/>
                <a:gd name="T27" fmla="*/ 88 h 711"/>
                <a:gd name="T28" fmla="*/ 0 w 1853"/>
                <a:gd name="T29" fmla="*/ 0 h 711"/>
                <a:gd name="T30" fmla="*/ 1853 w 1853"/>
                <a:gd name="T31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3" h="711">
                  <a:moveTo>
                    <a:pt x="0" y="711"/>
                  </a:moveTo>
                  <a:lnTo>
                    <a:pt x="1853" y="711"/>
                  </a:lnTo>
                  <a:moveTo>
                    <a:pt x="0" y="618"/>
                  </a:moveTo>
                  <a:lnTo>
                    <a:pt x="1853" y="618"/>
                  </a:lnTo>
                  <a:moveTo>
                    <a:pt x="0" y="531"/>
                  </a:moveTo>
                  <a:lnTo>
                    <a:pt x="1853" y="531"/>
                  </a:lnTo>
                  <a:moveTo>
                    <a:pt x="0" y="443"/>
                  </a:moveTo>
                  <a:lnTo>
                    <a:pt x="1853" y="443"/>
                  </a:lnTo>
                  <a:moveTo>
                    <a:pt x="0" y="356"/>
                  </a:moveTo>
                  <a:lnTo>
                    <a:pt x="1853" y="356"/>
                  </a:lnTo>
                  <a:moveTo>
                    <a:pt x="0" y="263"/>
                  </a:moveTo>
                  <a:lnTo>
                    <a:pt x="1853" y="263"/>
                  </a:lnTo>
                  <a:moveTo>
                    <a:pt x="0" y="88"/>
                  </a:moveTo>
                  <a:lnTo>
                    <a:pt x="1853" y="88"/>
                  </a:lnTo>
                  <a:moveTo>
                    <a:pt x="0" y="0"/>
                  </a:moveTo>
                  <a:lnTo>
                    <a:pt x="1853" y="0"/>
                  </a:lnTo>
                </a:path>
              </a:pathLst>
            </a:custGeom>
            <a:noFill/>
            <a:ln w="7938" cap="flat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874" name="Freeform 73"/>
            <p:cNvSpPr>
              <a:spLocks noEditPoints="1"/>
            </p:cNvSpPr>
            <p:nvPr/>
          </p:nvSpPr>
          <p:spPr bwMode="auto">
            <a:xfrm>
              <a:off x="797" y="3633"/>
              <a:ext cx="1715" cy="568"/>
            </a:xfrm>
            <a:custGeom>
              <a:avLst/>
              <a:gdLst>
                <a:gd name="T0" fmla="*/ 0 w 1715"/>
                <a:gd name="T1" fmla="*/ 0 h 568"/>
                <a:gd name="T2" fmla="*/ 132 w 1715"/>
                <a:gd name="T3" fmla="*/ 0 h 568"/>
                <a:gd name="T4" fmla="*/ 132 w 1715"/>
                <a:gd name="T5" fmla="*/ 82 h 568"/>
                <a:gd name="T6" fmla="*/ 0 w 1715"/>
                <a:gd name="T7" fmla="*/ 82 h 568"/>
                <a:gd name="T8" fmla="*/ 0 w 1715"/>
                <a:gd name="T9" fmla="*/ 0 h 568"/>
                <a:gd name="T10" fmla="*/ 264 w 1715"/>
                <a:gd name="T11" fmla="*/ 11 h 568"/>
                <a:gd name="T12" fmla="*/ 396 w 1715"/>
                <a:gd name="T13" fmla="*/ 11 h 568"/>
                <a:gd name="T14" fmla="*/ 396 w 1715"/>
                <a:gd name="T15" fmla="*/ 82 h 568"/>
                <a:gd name="T16" fmla="*/ 264 w 1715"/>
                <a:gd name="T17" fmla="*/ 82 h 568"/>
                <a:gd name="T18" fmla="*/ 264 w 1715"/>
                <a:gd name="T19" fmla="*/ 11 h 568"/>
                <a:gd name="T20" fmla="*/ 528 w 1715"/>
                <a:gd name="T21" fmla="*/ 16 h 568"/>
                <a:gd name="T22" fmla="*/ 660 w 1715"/>
                <a:gd name="T23" fmla="*/ 16 h 568"/>
                <a:gd name="T24" fmla="*/ 660 w 1715"/>
                <a:gd name="T25" fmla="*/ 82 h 568"/>
                <a:gd name="T26" fmla="*/ 528 w 1715"/>
                <a:gd name="T27" fmla="*/ 82 h 568"/>
                <a:gd name="T28" fmla="*/ 528 w 1715"/>
                <a:gd name="T29" fmla="*/ 16 h 568"/>
                <a:gd name="T30" fmla="*/ 792 w 1715"/>
                <a:gd name="T31" fmla="*/ 44 h 568"/>
                <a:gd name="T32" fmla="*/ 924 w 1715"/>
                <a:gd name="T33" fmla="*/ 44 h 568"/>
                <a:gd name="T34" fmla="*/ 924 w 1715"/>
                <a:gd name="T35" fmla="*/ 82 h 568"/>
                <a:gd name="T36" fmla="*/ 792 w 1715"/>
                <a:gd name="T37" fmla="*/ 82 h 568"/>
                <a:gd name="T38" fmla="*/ 792 w 1715"/>
                <a:gd name="T39" fmla="*/ 44 h 568"/>
                <a:gd name="T40" fmla="*/ 1056 w 1715"/>
                <a:gd name="T41" fmla="*/ 246 h 568"/>
                <a:gd name="T42" fmla="*/ 1188 w 1715"/>
                <a:gd name="T43" fmla="*/ 246 h 568"/>
                <a:gd name="T44" fmla="*/ 1188 w 1715"/>
                <a:gd name="T45" fmla="*/ 82 h 568"/>
                <a:gd name="T46" fmla="*/ 1056 w 1715"/>
                <a:gd name="T47" fmla="*/ 82 h 568"/>
                <a:gd name="T48" fmla="*/ 1056 w 1715"/>
                <a:gd name="T49" fmla="*/ 246 h 568"/>
                <a:gd name="T50" fmla="*/ 1319 w 1715"/>
                <a:gd name="T51" fmla="*/ 437 h 568"/>
                <a:gd name="T52" fmla="*/ 1451 w 1715"/>
                <a:gd name="T53" fmla="*/ 437 h 568"/>
                <a:gd name="T54" fmla="*/ 1451 w 1715"/>
                <a:gd name="T55" fmla="*/ 82 h 568"/>
                <a:gd name="T56" fmla="*/ 1319 w 1715"/>
                <a:gd name="T57" fmla="*/ 82 h 568"/>
                <a:gd name="T58" fmla="*/ 1319 w 1715"/>
                <a:gd name="T59" fmla="*/ 437 h 568"/>
                <a:gd name="T60" fmla="*/ 1583 w 1715"/>
                <a:gd name="T61" fmla="*/ 568 h 568"/>
                <a:gd name="T62" fmla="*/ 1715 w 1715"/>
                <a:gd name="T63" fmla="*/ 568 h 568"/>
                <a:gd name="T64" fmla="*/ 1715 w 1715"/>
                <a:gd name="T65" fmla="*/ 82 h 568"/>
                <a:gd name="T66" fmla="*/ 1583 w 1715"/>
                <a:gd name="T67" fmla="*/ 82 h 568"/>
                <a:gd name="T68" fmla="*/ 1583 w 1715"/>
                <a:gd name="T69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15" h="568">
                  <a:moveTo>
                    <a:pt x="0" y="0"/>
                  </a:moveTo>
                  <a:lnTo>
                    <a:pt x="132" y="0"/>
                  </a:lnTo>
                  <a:lnTo>
                    <a:pt x="132" y="82"/>
                  </a:lnTo>
                  <a:lnTo>
                    <a:pt x="0" y="82"/>
                  </a:lnTo>
                  <a:lnTo>
                    <a:pt x="0" y="0"/>
                  </a:lnTo>
                  <a:close/>
                  <a:moveTo>
                    <a:pt x="264" y="11"/>
                  </a:moveTo>
                  <a:lnTo>
                    <a:pt x="396" y="11"/>
                  </a:lnTo>
                  <a:lnTo>
                    <a:pt x="396" y="82"/>
                  </a:lnTo>
                  <a:lnTo>
                    <a:pt x="264" y="82"/>
                  </a:lnTo>
                  <a:lnTo>
                    <a:pt x="264" y="11"/>
                  </a:lnTo>
                  <a:close/>
                  <a:moveTo>
                    <a:pt x="528" y="16"/>
                  </a:moveTo>
                  <a:lnTo>
                    <a:pt x="660" y="16"/>
                  </a:lnTo>
                  <a:lnTo>
                    <a:pt x="660" y="82"/>
                  </a:lnTo>
                  <a:lnTo>
                    <a:pt x="528" y="82"/>
                  </a:lnTo>
                  <a:lnTo>
                    <a:pt x="528" y="16"/>
                  </a:lnTo>
                  <a:close/>
                  <a:moveTo>
                    <a:pt x="792" y="44"/>
                  </a:moveTo>
                  <a:lnTo>
                    <a:pt x="924" y="44"/>
                  </a:lnTo>
                  <a:lnTo>
                    <a:pt x="924" y="82"/>
                  </a:lnTo>
                  <a:lnTo>
                    <a:pt x="792" y="82"/>
                  </a:lnTo>
                  <a:lnTo>
                    <a:pt x="792" y="44"/>
                  </a:lnTo>
                  <a:close/>
                  <a:moveTo>
                    <a:pt x="1056" y="246"/>
                  </a:moveTo>
                  <a:lnTo>
                    <a:pt x="1188" y="246"/>
                  </a:lnTo>
                  <a:lnTo>
                    <a:pt x="1188" y="82"/>
                  </a:lnTo>
                  <a:lnTo>
                    <a:pt x="1056" y="82"/>
                  </a:lnTo>
                  <a:lnTo>
                    <a:pt x="1056" y="246"/>
                  </a:lnTo>
                  <a:close/>
                  <a:moveTo>
                    <a:pt x="1319" y="437"/>
                  </a:moveTo>
                  <a:lnTo>
                    <a:pt x="1451" y="437"/>
                  </a:lnTo>
                  <a:lnTo>
                    <a:pt x="1451" y="82"/>
                  </a:lnTo>
                  <a:lnTo>
                    <a:pt x="1319" y="82"/>
                  </a:lnTo>
                  <a:lnTo>
                    <a:pt x="1319" y="437"/>
                  </a:lnTo>
                  <a:close/>
                  <a:moveTo>
                    <a:pt x="1583" y="568"/>
                  </a:moveTo>
                  <a:lnTo>
                    <a:pt x="1715" y="568"/>
                  </a:lnTo>
                  <a:lnTo>
                    <a:pt x="1715" y="82"/>
                  </a:lnTo>
                  <a:lnTo>
                    <a:pt x="1583" y="82"/>
                  </a:lnTo>
                  <a:lnTo>
                    <a:pt x="1583" y="568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875" name="Line 74"/>
            <p:cNvSpPr>
              <a:spLocks noChangeShapeType="1"/>
            </p:cNvSpPr>
            <p:nvPr/>
          </p:nvSpPr>
          <p:spPr bwMode="auto">
            <a:xfrm flipV="1">
              <a:off x="731" y="3537"/>
              <a:ext cx="0" cy="711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876" name="Freeform 75"/>
            <p:cNvSpPr>
              <a:spLocks noEditPoints="1"/>
            </p:cNvSpPr>
            <p:nvPr/>
          </p:nvSpPr>
          <p:spPr bwMode="auto">
            <a:xfrm>
              <a:off x="710" y="3537"/>
              <a:ext cx="21" cy="711"/>
            </a:xfrm>
            <a:custGeom>
              <a:avLst/>
              <a:gdLst>
                <a:gd name="T0" fmla="*/ 0 w 21"/>
                <a:gd name="T1" fmla="*/ 711 h 711"/>
                <a:gd name="T2" fmla="*/ 21 w 21"/>
                <a:gd name="T3" fmla="*/ 711 h 711"/>
                <a:gd name="T4" fmla="*/ 0 w 21"/>
                <a:gd name="T5" fmla="*/ 618 h 711"/>
                <a:gd name="T6" fmla="*/ 21 w 21"/>
                <a:gd name="T7" fmla="*/ 618 h 711"/>
                <a:gd name="T8" fmla="*/ 0 w 21"/>
                <a:gd name="T9" fmla="*/ 531 h 711"/>
                <a:gd name="T10" fmla="*/ 21 w 21"/>
                <a:gd name="T11" fmla="*/ 531 h 711"/>
                <a:gd name="T12" fmla="*/ 0 w 21"/>
                <a:gd name="T13" fmla="*/ 443 h 711"/>
                <a:gd name="T14" fmla="*/ 21 w 21"/>
                <a:gd name="T15" fmla="*/ 443 h 711"/>
                <a:gd name="T16" fmla="*/ 0 w 21"/>
                <a:gd name="T17" fmla="*/ 356 h 711"/>
                <a:gd name="T18" fmla="*/ 21 w 21"/>
                <a:gd name="T19" fmla="*/ 356 h 711"/>
                <a:gd name="T20" fmla="*/ 0 w 21"/>
                <a:gd name="T21" fmla="*/ 263 h 711"/>
                <a:gd name="T22" fmla="*/ 21 w 21"/>
                <a:gd name="T23" fmla="*/ 263 h 711"/>
                <a:gd name="T24" fmla="*/ 0 w 21"/>
                <a:gd name="T25" fmla="*/ 175 h 711"/>
                <a:gd name="T26" fmla="*/ 21 w 21"/>
                <a:gd name="T27" fmla="*/ 175 h 711"/>
                <a:gd name="T28" fmla="*/ 0 w 21"/>
                <a:gd name="T29" fmla="*/ 88 h 711"/>
                <a:gd name="T30" fmla="*/ 21 w 21"/>
                <a:gd name="T31" fmla="*/ 88 h 711"/>
                <a:gd name="T32" fmla="*/ 0 w 21"/>
                <a:gd name="T33" fmla="*/ 0 h 711"/>
                <a:gd name="T34" fmla="*/ 21 w 21"/>
                <a:gd name="T35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711">
                  <a:moveTo>
                    <a:pt x="0" y="711"/>
                  </a:moveTo>
                  <a:lnTo>
                    <a:pt x="21" y="711"/>
                  </a:lnTo>
                  <a:moveTo>
                    <a:pt x="0" y="618"/>
                  </a:moveTo>
                  <a:lnTo>
                    <a:pt x="21" y="618"/>
                  </a:lnTo>
                  <a:moveTo>
                    <a:pt x="0" y="531"/>
                  </a:moveTo>
                  <a:lnTo>
                    <a:pt x="21" y="531"/>
                  </a:lnTo>
                  <a:moveTo>
                    <a:pt x="0" y="443"/>
                  </a:moveTo>
                  <a:lnTo>
                    <a:pt x="21" y="443"/>
                  </a:lnTo>
                  <a:moveTo>
                    <a:pt x="0" y="356"/>
                  </a:moveTo>
                  <a:lnTo>
                    <a:pt x="21" y="356"/>
                  </a:lnTo>
                  <a:moveTo>
                    <a:pt x="0" y="263"/>
                  </a:moveTo>
                  <a:lnTo>
                    <a:pt x="21" y="263"/>
                  </a:lnTo>
                  <a:moveTo>
                    <a:pt x="0" y="175"/>
                  </a:moveTo>
                  <a:lnTo>
                    <a:pt x="21" y="175"/>
                  </a:lnTo>
                  <a:moveTo>
                    <a:pt x="0" y="88"/>
                  </a:moveTo>
                  <a:lnTo>
                    <a:pt x="21" y="88"/>
                  </a:lnTo>
                  <a:moveTo>
                    <a:pt x="0" y="0"/>
                  </a:moveTo>
                  <a:lnTo>
                    <a:pt x="21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877" name="Line 76"/>
            <p:cNvSpPr>
              <a:spLocks noChangeShapeType="1"/>
            </p:cNvSpPr>
            <p:nvPr/>
          </p:nvSpPr>
          <p:spPr bwMode="auto">
            <a:xfrm>
              <a:off x="731" y="3712"/>
              <a:ext cx="1853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878" name="Freeform 77"/>
            <p:cNvSpPr>
              <a:spLocks noEditPoints="1"/>
            </p:cNvSpPr>
            <p:nvPr/>
          </p:nvSpPr>
          <p:spPr bwMode="auto">
            <a:xfrm>
              <a:off x="731" y="3712"/>
              <a:ext cx="1853" cy="17"/>
            </a:xfrm>
            <a:custGeom>
              <a:avLst/>
              <a:gdLst>
                <a:gd name="T0" fmla="*/ 0 w 1853"/>
                <a:gd name="T1" fmla="*/ 0 h 17"/>
                <a:gd name="T2" fmla="*/ 0 w 1853"/>
                <a:gd name="T3" fmla="*/ 17 h 17"/>
                <a:gd name="T4" fmla="*/ 264 w 1853"/>
                <a:gd name="T5" fmla="*/ 0 h 17"/>
                <a:gd name="T6" fmla="*/ 264 w 1853"/>
                <a:gd name="T7" fmla="*/ 17 h 17"/>
                <a:gd name="T8" fmla="*/ 528 w 1853"/>
                <a:gd name="T9" fmla="*/ 0 h 17"/>
                <a:gd name="T10" fmla="*/ 528 w 1853"/>
                <a:gd name="T11" fmla="*/ 17 h 17"/>
                <a:gd name="T12" fmla="*/ 792 w 1853"/>
                <a:gd name="T13" fmla="*/ 0 h 17"/>
                <a:gd name="T14" fmla="*/ 792 w 1853"/>
                <a:gd name="T15" fmla="*/ 17 h 17"/>
                <a:gd name="T16" fmla="*/ 1056 w 1853"/>
                <a:gd name="T17" fmla="*/ 0 h 17"/>
                <a:gd name="T18" fmla="*/ 1056 w 1853"/>
                <a:gd name="T19" fmla="*/ 17 h 17"/>
                <a:gd name="T20" fmla="*/ 1320 w 1853"/>
                <a:gd name="T21" fmla="*/ 0 h 17"/>
                <a:gd name="T22" fmla="*/ 1320 w 1853"/>
                <a:gd name="T23" fmla="*/ 17 h 17"/>
                <a:gd name="T24" fmla="*/ 1583 w 1853"/>
                <a:gd name="T25" fmla="*/ 0 h 17"/>
                <a:gd name="T26" fmla="*/ 1583 w 1853"/>
                <a:gd name="T27" fmla="*/ 17 h 17"/>
                <a:gd name="T28" fmla="*/ 1853 w 1853"/>
                <a:gd name="T29" fmla="*/ 0 h 17"/>
                <a:gd name="T30" fmla="*/ 1853 w 1853"/>
                <a:gd name="T3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3" h="17">
                  <a:moveTo>
                    <a:pt x="0" y="0"/>
                  </a:moveTo>
                  <a:lnTo>
                    <a:pt x="0" y="17"/>
                  </a:lnTo>
                  <a:moveTo>
                    <a:pt x="264" y="0"/>
                  </a:moveTo>
                  <a:lnTo>
                    <a:pt x="264" y="17"/>
                  </a:lnTo>
                  <a:moveTo>
                    <a:pt x="528" y="0"/>
                  </a:moveTo>
                  <a:lnTo>
                    <a:pt x="528" y="17"/>
                  </a:lnTo>
                  <a:moveTo>
                    <a:pt x="792" y="0"/>
                  </a:moveTo>
                  <a:lnTo>
                    <a:pt x="792" y="17"/>
                  </a:lnTo>
                  <a:moveTo>
                    <a:pt x="1056" y="0"/>
                  </a:moveTo>
                  <a:lnTo>
                    <a:pt x="1056" y="17"/>
                  </a:lnTo>
                  <a:moveTo>
                    <a:pt x="1320" y="0"/>
                  </a:moveTo>
                  <a:lnTo>
                    <a:pt x="1320" y="17"/>
                  </a:lnTo>
                  <a:moveTo>
                    <a:pt x="1583" y="0"/>
                  </a:moveTo>
                  <a:lnTo>
                    <a:pt x="1583" y="17"/>
                  </a:lnTo>
                  <a:moveTo>
                    <a:pt x="1853" y="0"/>
                  </a:moveTo>
                  <a:lnTo>
                    <a:pt x="1853" y="17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879" name="Rectangle 78"/>
            <p:cNvSpPr>
              <a:spLocks noChangeArrowheads="1"/>
            </p:cNvSpPr>
            <p:nvPr/>
          </p:nvSpPr>
          <p:spPr bwMode="auto">
            <a:xfrm>
              <a:off x="615" y="4214"/>
              <a:ext cx="53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-6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77880" name="Rectangle 79"/>
            <p:cNvSpPr>
              <a:spLocks noChangeArrowheads="1"/>
            </p:cNvSpPr>
            <p:nvPr/>
          </p:nvSpPr>
          <p:spPr bwMode="auto">
            <a:xfrm>
              <a:off x="615" y="4125"/>
              <a:ext cx="53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-5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77881" name="Rectangle 80"/>
            <p:cNvSpPr>
              <a:spLocks noChangeArrowheads="1"/>
            </p:cNvSpPr>
            <p:nvPr/>
          </p:nvSpPr>
          <p:spPr bwMode="auto">
            <a:xfrm>
              <a:off x="615" y="4035"/>
              <a:ext cx="53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-4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77882" name="Rectangle 81"/>
            <p:cNvSpPr>
              <a:spLocks noChangeArrowheads="1"/>
            </p:cNvSpPr>
            <p:nvPr/>
          </p:nvSpPr>
          <p:spPr bwMode="auto">
            <a:xfrm>
              <a:off x="615" y="3946"/>
              <a:ext cx="53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-3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77883" name="Rectangle 82"/>
            <p:cNvSpPr>
              <a:spLocks noChangeArrowheads="1"/>
            </p:cNvSpPr>
            <p:nvPr/>
          </p:nvSpPr>
          <p:spPr bwMode="auto">
            <a:xfrm>
              <a:off x="615" y="3857"/>
              <a:ext cx="53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-2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77884" name="Rectangle 83"/>
            <p:cNvSpPr>
              <a:spLocks noChangeArrowheads="1"/>
            </p:cNvSpPr>
            <p:nvPr/>
          </p:nvSpPr>
          <p:spPr bwMode="auto">
            <a:xfrm>
              <a:off x="615" y="3770"/>
              <a:ext cx="53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-1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77885" name="Rectangle 84"/>
            <p:cNvSpPr>
              <a:spLocks noChangeArrowheads="1"/>
            </p:cNvSpPr>
            <p:nvPr/>
          </p:nvSpPr>
          <p:spPr bwMode="auto">
            <a:xfrm>
              <a:off x="630" y="3681"/>
              <a:ext cx="3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0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77886" name="Rectangle 85"/>
            <p:cNvSpPr>
              <a:spLocks noChangeArrowheads="1"/>
            </p:cNvSpPr>
            <p:nvPr/>
          </p:nvSpPr>
          <p:spPr bwMode="auto">
            <a:xfrm>
              <a:off x="630" y="3591"/>
              <a:ext cx="3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1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77887" name="Rectangle 86"/>
            <p:cNvSpPr>
              <a:spLocks noChangeArrowheads="1"/>
            </p:cNvSpPr>
            <p:nvPr/>
          </p:nvSpPr>
          <p:spPr bwMode="auto">
            <a:xfrm>
              <a:off x="630" y="3502"/>
              <a:ext cx="3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2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77888" name="Rectangle 87"/>
            <p:cNvSpPr>
              <a:spLocks noChangeArrowheads="1"/>
            </p:cNvSpPr>
            <p:nvPr/>
          </p:nvSpPr>
          <p:spPr bwMode="auto">
            <a:xfrm>
              <a:off x="761" y="4266"/>
              <a:ext cx="17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1Q14</a:t>
              </a:r>
              <a:endPara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77889" name="Rectangle 88"/>
            <p:cNvSpPr>
              <a:spLocks noChangeArrowheads="1"/>
            </p:cNvSpPr>
            <p:nvPr/>
          </p:nvSpPr>
          <p:spPr bwMode="auto">
            <a:xfrm>
              <a:off x="1026" y="4266"/>
              <a:ext cx="17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2Q14</a:t>
              </a:r>
              <a:endPara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77890" name="Rectangle 89"/>
            <p:cNvSpPr>
              <a:spLocks noChangeArrowheads="1"/>
            </p:cNvSpPr>
            <p:nvPr/>
          </p:nvSpPr>
          <p:spPr bwMode="auto">
            <a:xfrm>
              <a:off x="1290" y="4266"/>
              <a:ext cx="17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3Q14</a:t>
              </a:r>
              <a:endParaRPr kumimoji="0" lang="ru-RU" alt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77891" name="Rectangle 90"/>
            <p:cNvSpPr>
              <a:spLocks noChangeArrowheads="1"/>
            </p:cNvSpPr>
            <p:nvPr/>
          </p:nvSpPr>
          <p:spPr bwMode="auto">
            <a:xfrm>
              <a:off x="1555" y="4266"/>
              <a:ext cx="17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4Q14</a:t>
              </a:r>
              <a:endParaRPr kumimoji="0" lang="ru-RU" alt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77892" name="Rectangle 91"/>
            <p:cNvSpPr>
              <a:spLocks noChangeArrowheads="1"/>
            </p:cNvSpPr>
            <p:nvPr/>
          </p:nvSpPr>
          <p:spPr bwMode="auto">
            <a:xfrm>
              <a:off x="1820" y="4266"/>
              <a:ext cx="17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1Q15</a:t>
              </a:r>
              <a:endPara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77893" name="Rectangle 92"/>
            <p:cNvSpPr>
              <a:spLocks noChangeArrowheads="1"/>
            </p:cNvSpPr>
            <p:nvPr/>
          </p:nvSpPr>
          <p:spPr bwMode="auto">
            <a:xfrm>
              <a:off x="2090" y="4257"/>
              <a:ext cx="22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Apr-15</a:t>
              </a:r>
              <a:endPara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77894" name="Rectangle 93"/>
            <p:cNvSpPr>
              <a:spLocks noChangeArrowheads="1"/>
            </p:cNvSpPr>
            <p:nvPr/>
          </p:nvSpPr>
          <p:spPr bwMode="auto">
            <a:xfrm>
              <a:off x="2350" y="4256"/>
              <a:ext cx="25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May-15</a:t>
              </a:r>
              <a:endPara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77895" name="Rectangle 94"/>
            <p:cNvSpPr>
              <a:spLocks noChangeArrowheads="1"/>
            </p:cNvSpPr>
            <p:nvPr/>
          </p:nvSpPr>
          <p:spPr bwMode="auto">
            <a:xfrm>
              <a:off x="911" y="4002"/>
              <a:ext cx="117" cy="5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896" name="Rectangle 95"/>
            <p:cNvSpPr>
              <a:spLocks noChangeArrowheads="1"/>
            </p:cNvSpPr>
            <p:nvPr/>
          </p:nvSpPr>
          <p:spPr bwMode="auto">
            <a:xfrm>
              <a:off x="1041" y="3980"/>
              <a:ext cx="30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Real</a:t>
              </a:r>
              <a:r>
                <a:rPr kumimoji="0" lang="ru-RU" altLang="ru-RU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 GDP</a:t>
              </a:r>
              <a:endPara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8369100" y="6326752"/>
            <a:ext cx="467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804206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Incomes follow…</a:t>
            </a:r>
          </a:p>
          <a:p>
            <a:pPr marL="0" indent="0">
              <a:buNone/>
            </a:pPr>
            <a:endParaRPr lang="en-US" dirty="0" smtClean="0"/>
          </a:p>
          <a:p>
            <a:endParaRPr lang="ru-RU" dirty="0"/>
          </a:p>
        </p:txBody>
      </p:sp>
      <p:graphicFrame>
        <p:nvGraphicFramePr>
          <p:cNvPr id="9" name="Chart 1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991171902"/>
              </p:ext>
            </p:extLst>
          </p:nvPr>
        </p:nvGraphicFramePr>
        <p:xfrm>
          <a:off x="5868144" y="2819400"/>
          <a:ext cx="2797220" cy="1977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0356221"/>
              </p:ext>
            </p:extLst>
          </p:nvPr>
        </p:nvGraphicFramePr>
        <p:xfrm>
          <a:off x="251520" y="2780928"/>
          <a:ext cx="2785145" cy="2037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4925125"/>
              </p:ext>
            </p:extLst>
          </p:nvPr>
        </p:nvGraphicFramePr>
        <p:xfrm>
          <a:off x="3059832" y="2708920"/>
          <a:ext cx="2808312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Объект 4"/>
          <p:cNvSpPr txBox="1">
            <a:spLocks/>
          </p:cNvSpPr>
          <p:nvPr/>
        </p:nvSpPr>
        <p:spPr>
          <a:xfrm>
            <a:off x="323528" y="2342735"/>
            <a:ext cx="2520280" cy="4977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78664" y="1632446"/>
            <a:ext cx="7886700" cy="648730"/>
          </a:xfrm>
          <a:prstGeom prst="rect">
            <a:avLst/>
          </a:prstGeom>
        </p:spPr>
        <p:txBody>
          <a:bodyPr anchor="t">
            <a:normAutofit fontScale="7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Incomes dropped, unemployment remains low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358565" y="4941168"/>
            <a:ext cx="7856220" cy="1272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1" indent="-36195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300" dirty="0" smtClean="0"/>
              <a:t>Incomes declined, and retail trade followed </a:t>
            </a:r>
          </a:p>
          <a:p>
            <a:pPr marL="361950" lvl="1" indent="-36195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300" dirty="0" smtClean="0"/>
              <a:t>No massive layoffs, but labor market remains under threat</a:t>
            </a:r>
          </a:p>
          <a:p>
            <a:pPr marL="361950" lvl="1" indent="-36195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300" dirty="0" smtClean="0"/>
              <a:t>Stabilization is likely in 3Q15</a:t>
            </a:r>
            <a:endParaRPr lang="en-US" sz="2300" dirty="0"/>
          </a:p>
        </p:txBody>
      </p:sp>
      <p:sp>
        <p:nvSpPr>
          <p:cNvPr id="12" name="TextBox 11"/>
          <p:cNvSpPr txBox="1"/>
          <p:nvPr/>
        </p:nvSpPr>
        <p:spPr>
          <a:xfrm>
            <a:off x="8369100" y="6326752"/>
            <a:ext cx="467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Объект 4"/>
          <p:cNvSpPr txBox="1">
            <a:spLocks/>
          </p:cNvSpPr>
          <p:nvPr/>
        </p:nvSpPr>
        <p:spPr>
          <a:xfrm>
            <a:off x="3026535" y="2342735"/>
            <a:ext cx="2520280" cy="4977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Объект 4"/>
          <p:cNvSpPr txBox="1">
            <a:spLocks/>
          </p:cNvSpPr>
          <p:nvPr/>
        </p:nvSpPr>
        <p:spPr>
          <a:xfrm>
            <a:off x="3779912" y="3170493"/>
            <a:ext cx="1129956" cy="2101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Объект 4"/>
          <p:cNvSpPr txBox="1">
            <a:spLocks/>
          </p:cNvSpPr>
          <p:nvPr/>
        </p:nvSpPr>
        <p:spPr>
          <a:xfrm>
            <a:off x="6084168" y="4760715"/>
            <a:ext cx="2410545" cy="2717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i="1" dirty="0">
                <a:solidFill>
                  <a:schemeClr val="tx2">
                    <a:lumMod val="75000"/>
                  </a:schemeClr>
                </a:solidFill>
              </a:rPr>
              <a:t>Source: </a:t>
            </a:r>
            <a:r>
              <a:rPr lang="en-US" sz="1100" i="1" dirty="0" err="1">
                <a:solidFill>
                  <a:schemeClr val="tx2">
                    <a:lumMod val="75000"/>
                  </a:schemeClr>
                </a:solidFill>
              </a:rPr>
              <a:t>Rosstat</a:t>
            </a:r>
            <a:r>
              <a:rPr lang="en-US" sz="1100" i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1100" i="1" dirty="0" smtClean="0">
                <a:solidFill>
                  <a:schemeClr val="tx2">
                    <a:lumMod val="75000"/>
                  </a:schemeClr>
                </a:solidFill>
              </a:rPr>
              <a:t>RusRating </a:t>
            </a:r>
            <a:r>
              <a:rPr lang="en-US" sz="1100" i="1" dirty="0">
                <a:solidFill>
                  <a:schemeClr val="tx2">
                    <a:lumMod val="75000"/>
                  </a:schemeClr>
                </a:solidFill>
              </a:rPr>
              <a:t>estimates</a:t>
            </a:r>
          </a:p>
        </p:txBody>
      </p:sp>
      <p:sp>
        <p:nvSpPr>
          <p:cNvPr id="16" name="Объект 4"/>
          <p:cNvSpPr txBox="1">
            <a:spLocks/>
          </p:cNvSpPr>
          <p:nvPr/>
        </p:nvSpPr>
        <p:spPr>
          <a:xfrm>
            <a:off x="3657104" y="3070329"/>
            <a:ext cx="864096" cy="2215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tx1"/>
                </a:solidFill>
              </a:rPr>
              <a:t>U</a:t>
            </a:r>
            <a:r>
              <a:rPr lang="en-US" sz="800" dirty="0" smtClean="0">
                <a:solidFill>
                  <a:schemeClr val="tx1"/>
                </a:solidFill>
              </a:rPr>
              <a:t>nemployment</a:t>
            </a:r>
            <a:endParaRPr lang="en-US" sz="800" i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91880" y="3153129"/>
            <a:ext cx="216024" cy="763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32704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9240209"/>
              </p:ext>
            </p:extLst>
          </p:nvPr>
        </p:nvGraphicFramePr>
        <p:xfrm>
          <a:off x="351402" y="3356992"/>
          <a:ext cx="4422683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4469914"/>
              </p:ext>
            </p:extLst>
          </p:nvPr>
        </p:nvGraphicFramePr>
        <p:xfrm>
          <a:off x="4860032" y="3284984"/>
          <a:ext cx="4248472" cy="2717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369100" y="6326752"/>
            <a:ext cx="467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5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78664" y="1632446"/>
            <a:ext cx="7886700" cy="648730"/>
          </a:xfrm>
          <a:prstGeom prst="rect">
            <a:avLst/>
          </a:prstGeom>
        </p:spPr>
        <p:txBody>
          <a:bodyPr anchor="t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BOTH EXPORT AND IMPORT SHARPLY DOWN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83568" y="2420888"/>
            <a:ext cx="3546832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lvl="1" indent="-271463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300" dirty="0"/>
              <a:t>Exports </a:t>
            </a:r>
            <a:r>
              <a:rPr lang="en-US" sz="2300" dirty="0" err="1"/>
              <a:t>shrinked</a:t>
            </a:r>
            <a:r>
              <a:rPr lang="en-US" sz="2300" dirty="0"/>
              <a:t> along </a:t>
            </a:r>
            <a:r>
              <a:rPr lang="en-US" sz="2300" dirty="0" smtClean="0"/>
              <a:t>with oil </a:t>
            </a:r>
            <a:r>
              <a:rPr lang="en-US" sz="2300" dirty="0"/>
              <a:t>price…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004048" y="2420888"/>
            <a:ext cx="3546832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lvl="1" indent="-271463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300" dirty="0"/>
              <a:t>…but imports contracted even more</a:t>
            </a:r>
            <a:r>
              <a:rPr lang="en-US" sz="2300" dirty="0" smtClean="0"/>
              <a:t>…</a:t>
            </a:r>
            <a:endParaRPr lang="en-US" sz="2300" dirty="0"/>
          </a:p>
        </p:txBody>
      </p:sp>
      <p:sp>
        <p:nvSpPr>
          <p:cNvPr id="11" name="Объект 4"/>
          <p:cNvSpPr txBox="1">
            <a:spLocks/>
          </p:cNvSpPr>
          <p:nvPr/>
        </p:nvSpPr>
        <p:spPr>
          <a:xfrm>
            <a:off x="6426099" y="5805264"/>
            <a:ext cx="2410545" cy="2717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i="1" dirty="0">
                <a:solidFill>
                  <a:schemeClr val="tx2">
                    <a:lumMod val="75000"/>
                  </a:schemeClr>
                </a:solidFill>
              </a:rPr>
              <a:t>Source: </a:t>
            </a:r>
            <a:r>
              <a:rPr lang="en-US" sz="1100" i="1" dirty="0" err="1">
                <a:solidFill>
                  <a:schemeClr val="tx2">
                    <a:lumMod val="75000"/>
                  </a:schemeClr>
                </a:solidFill>
              </a:rPr>
              <a:t>Rosstat</a:t>
            </a:r>
            <a:r>
              <a:rPr lang="en-US" sz="1100" i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1100" i="1" dirty="0" smtClean="0">
                <a:solidFill>
                  <a:schemeClr val="tx2">
                    <a:lumMod val="75000"/>
                  </a:schemeClr>
                </a:solidFill>
              </a:rPr>
              <a:t>RusRating </a:t>
            </a:r>
            <a:r>
              <a:rPr lang="en-US" sz="1100" i="1" dirty="0">
                <a:solidFill>
                  <a:schemeClr val="tx2">
                    <a:lumMod val="75000"/>
                  </a:schemeClr>
                </a:solidFill>
              </a:rPr>
              <a:t>estimates</a:t>
            </a:r>
          </a:p>
        </p:txBody>
      </p:sp>
    </p:spTree>
    <p:extLst>
      <p:ext uri="{BB962C8B-B14F-4D97-AF65-F5344CB8AC3E}">
        <p14:creationId xmlns:p14="http://schemas.microsoft.com/office/powerpoint/2010/main" val="2443589966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2893124"/>
            <a:ext cx="3528392" cy="1471980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061763"/>
              </p:ext>
            </p:extLst>
          </p:nvPr>
        </p:nvGraphicFramePr>
        <p:xfrm>
          <a:off x="5148064" y="4477300"/>
          <a:ext cx="3528391" cy="16159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5535"/>
                <a:gridCol w="540714"/>
                <a:gridCol w="540714"/>
                <a:gridCol w="540714"/>
                <a:gridCol w="540714"/>
              </a:tblGrid>
              <a:tr h="188484">
                <a:tc gridSpan="5">
                  <a:txBody>
                    <a:bodyPr/>
                    <a:lstStyle/>
                    <a:p>
                      <a:pPr marL="0" indent="0" algn="l" fontAlgn="ctr"/>
                      <a:r>
                        <a:rPr lang="en-US" sz="900" b="1" u="none" strike="noStrike" dirty="0">
                          <a:effectLst/>
                          <a:latin typeface="+mn-lt"/>
                        </a:rPr>
                        <a:t>Structure of Russian Imports, %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1259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Imports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2014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1Q15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180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+mn-lt"/>
                        </a:rPr>
                        <a:t> CIS 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+mn-lt"/>
                        </a:rPr>
                        <a:t> Non-CIS 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+mn-lt"/>
                        </a:rPr>
                        <a:t> CIS 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 Non-CIS 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14180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Machinery and equipment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           25,3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+mn-lt"/>
                        </a:rPr>
                        <a:t>           50,5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+mn-lt"/>
                        </a:rPr>
                        <a:t>           20,3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           47,7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180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Food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+mn-lt"/>
                        </a:rPr>
                        <a:t>           17,5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           13,4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           17,5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           13,7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14180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Fuel and energy commodities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+mn-lt"/>
                        </a:rPr>
                        <a:t>            8,3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+mn-lt"/>
                        </a:rPr>
                        <a:t>            0,5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            9,1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            0,5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180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Chemicals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           11,8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           16,8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+mn-lt"/>
                        </a:rPr>
                        <a:t>           16,1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+mn-lt"/>
                        </a:rPr>
                        <a:t>           18,1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14180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Textiles and shoes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            5,1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            5,8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            5,7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            7,0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180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+mn-lt"/>
                        </a:rPr>
                        <a:t>Metals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+mn-lt"/>
                        </a:rPr>
                        <a:t>           14,9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            5,7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+mn-lt"/>
                        </a:rPr>
                        <a:t>           11,9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+mn-lt"/>
                        </a:rPr>
                        <a:t>            5,6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14180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Other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           17,0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            7,4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           19,4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            7,4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180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Total,  $ </a:t>
                      </a:r>
                      <a:r>
                        <a:rPr lang="en-US" sz="800" u="none" strike="noStrike" dirty="0" err="1">
                          <a:effectLst/>
                          <a:latin typeface="+mn-lt"/>
                        </a:rPr>
                        <a:t>bln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             32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            254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               4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             38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5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0699609"/>
              </p:ext>
            </p:extLst>
          </p:nvPr>
        </p:nvGraphicFramePr>
        <p:xfrm>
          <a:off x="580703" y="2773040"/>
          <a:ext cx="3631258" cy="188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2167998"/>
              </p:ext>
            </p:extLst>
          </p:nvPr>
        </p:nvGraphicFramePr>
        <p:xfrm>
          <a:off x="611560" y="4581128"/>
          <a:ext cx="3521962" cy="1631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172400" y="6326752"/>
            <a:ext cx="664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10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809144" y="1490989"/>
            <a:ext cx="8334856" cy="700717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>
                <a:solidFill>
                  <a:schemeClr val="tx2">
                    <a:lumMod val="75000"/>
                  </a:schemeClr>
                </a:solidFill>
              </a:rPr>
              <a:t>Trade balance props </a:t>
            </a:r>
            <a:r>
              <a:rPr lang="en-US" sz="3300" dirty="0" smtClean="0">
                <a:solidFill>
                  <a:schemeClr val="tx2">
                    <a:lumMod val="75000"/>
                  </a:schemeClr>
                </a:solidFill>
              </a:rPr>
              <a:t>up </a:t>
            </a:r>
            <a:r>
              <a:rPr lang="en-US" sz="3300" dirty="0">
                <a:solidFill>
                  <a:schemeClr val="tx2">
                    <a:lumMod val="75000"/>
                  </a:schemeClr>
                </a:solidFill>
              </a:rPr>
              <a:t>current account</a:t>
            </a:r>
            <a:endParaRPr lang="ru-RU" sz="3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809144" y="2058453"/>
            <a:ext cx="7792183" cy="5784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lvl="1" indent="-271463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300" dirty="0" smtClean="0"/>
              <a:t>Even with weaker oil, current account remains strong, compensating for capital outflows</a:t>
            </a:r>
            <a:endParaRPr lang="en-US" sz="2300" dirty="0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5054495" y="2711161"/>
            <a:ext cx="3546832" cy="1800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ctr">
              <a:buNone/>
            </a:pPr>
            <a:r>
              <a:rPr lang="en-US" sz="900" b="1" dirty="0"/>
              <a:t>Structure of Russian </a:t>
            </a:r>
            <a:r>
              <a:rPr lang="en-US" sz="900" b="1" dirty="0" smtClean="0"/>
              <a:t>Exports</a:t>
            </a:r>
            <a:r>
              <a:rPr lang="en-US" sz="900" b="1" dirty="0"/>
              <a:t>, %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18" name="Объект 4"/>
          <p:cNvSpPr txBox="1">
            <a:spLocks/>
          </p:cNvSpPr>
          <p:nvPr/>
        </p:nvSpPr>
        <p:spPr>
          <a:xfrm>
            <a:off x="3995936" y="6093296"/>
            <a:ext cx="2410545" cy="2717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i="1" dirty="0">
                <a:solidFill>
                  <a:schemeClr val="tx2">
                    <a:lumMod val="75000"/>
                  </a:schemeClr>
                </a:solidFill>
              </a:rPr>
              <a:t>Source: </a:t>
            </a:r>
            <a:r>
              <a:rPr lang="en-US" sz="1100" i="1" dirty="0" err="1">
                <a:solidFill>
                  <a:schemeClr val="tx2">
                    <a:lumMod val="75000"/>
                  </a:schemeClr>
                </a:solidFill>
              </a:rPr>
              <a:t>Rosstat</a:t>
            </a:r>
            <a:r>
              <a:rPr lang="en-US" sz="1100" i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1100" i="1" dirty="0" smtClean="0">
                <a:solidFill>
                  <a:schemeClr val="tx2">
                    <a:lumMod val="75000"/>
                  </a:schemeClr>
                </a:solidFill>
              </a:rPr>
              <a:t>RusRating </a:t>
            </a:r>
            <a:r>
              <a:rPr lang="en-US" sz="1100" i="1" dirty="0">
                <a:solidFill>
                  <a:schemeClr val="tx2">
                    <a:lumMod val="75000"/>
                  </a:schemeClr>
                </a:solidFill>
              </a:rPr>
              <a:t>estimates</a:t>
            </a:r>
          </a:p>
        </p:txBody>
      </p:sp>
    </p:spTree>
    <p:extLst>
      <p:ext uri="{BB962C8B-B14F-4D97-AF65-F5344CB8AC3E}">
        <p14:creationId xmlns:p14="http://schemas.microsoft.com/office/powerpoint/2010/main" val="119804458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1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249111153"/>
              </p:ext>
            </p:extLst>
          </p:nvPr>
        </p:nvGraphicFramePr>
        <p:xfrm>
          <a:off x="467544" y="2708920"/>
          <a:ext cx="8197820" cy="3443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69100" y="6326752"/>
            <a:ext cx="467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6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Объект 4"/>
          <p:cNvSpPr txBox="1">
            <a:spLocks/>
          </p:cNvSpPr>
          <p:nvPr/>
        </p:nvSpPr>
        <p:spPr>
          <a:xfrm>
            <a:off x="843895" y="2342735"/>
            <a:ext cx="5400600" cy="4977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78664" y="1632446"/>
            <a:ext cx="7886700" cy="1076474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 smtClean="0">
                <a:solidFill>
                  <a:schemeClr val="tx2">
                    <a:lumMod val="75000"/>
                  </a:schemeClr>
                </a:solidFill>
              </a:rPr>
              <a:t>Exchange rate and oil price </a:t>
            </a:r>
            <a:r>
              <a:rPr lang="en-US" sz="33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33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300" dirty="0" smtClean="0">
                <a:solidFill>
                  <a:schemeClr val="tx2">
                    <a:lumMod val="75000"/>
                  </a:schemeClr>
                </a:solidFill>
              </a:rPr>
              <a:t>remain </a:t>
            </a:r>
            <a:r>
              <a:rPr lang="en-US" sz="3300" dirty="0" smtClean="0">
                <a:solidFill>
                  <a:schemeClr val="tx2">
                    <a:lumMod val="75000"/>
                  </a:schemeClr>
                </a:solidFill>
              </a:rPr>
              <a:t>tightly linked</a:t>
            </a:r>
            <a:endParaRPr lang="ru-RU" sz="33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739529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360990055"/>
              </p:ext>
            </p:extLst>
          </p:nvPr>
        </p:nvGraphicFramePr>
        <p:xfrm>
          <a:off x="251520" y="2564904"/>
          <a:ext cx="4123209" cy="20510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4742"/>
                <a:gridCol w="553706"/>
                <a:gridCol w="741935"/>
                <a:gridCol w="741935"/>
                <a:gridCol w="741935"/>
                <a:gridCol w="668956"/>
              </a:tblGrid>
              <a:tr h="216024">
                <a:tc gridSpan="6">
                  <a:txBody>
                    <a:bodyPr/>
                    <a:lstStyle/>
                    <a:p>
                      <a:pPr algn="l" fontAlgn="auto"/>
                      <a:r>
                        <a:rPr lang="en-US" sz="1400" b="1" u="none" strike="noStrike" dirty="0">
                          <a:effectLst/>
                        </a:rPr>
                        <a:t>Inflation Decelerates in May Due to Food Segment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FreeSetDemiBold"/>
                      </a:endParaRPr>
                    </a:p>
                  </a:txBody>
                  <a:tcPr marL="85725" marR="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32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Growth rates, 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FreeSetLight"/>
                      </a:endParaRPr>
                    </a:p>
                  </a:txBody>
                  <a:tcPr marL="85725" marR="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Apr-15, </a:t>
                      </a:r>
                      <a:r>
                        <a:rPr lang="en-US" sz="10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MoM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May-15, </a:t>
                      </a:r>
                      <a:r>
                        <a:rPr lang="en-US" sz="10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MoM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Apr-15, 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/>
                      </a:r>
                      <a:b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000" b="1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YoY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May-15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,</a:t>
                      </a:r>
                      <a:b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YoY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5M15, 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/>
                      </a:r>
                      <a:b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000" b="1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YoY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CPI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           </a:t>
                      </a:r>
                      <a:r>
                        <a:rPr lang="ru-RU" sz="1100" u="none" strike="noStrike" dirty="0" smtClean="0">
                          <a:effectLst/>
                        </a:rPr>
                        <a:t>0,5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           </a:t>
                      </a:r>
                      <a:r>
                        <a:rPr lang="ru-RU" sz="1100" u="none" strike="noStrike" dirty="0" smtClean="0">
                          <a:effectLst/>
                        </a:rPr>
                        <a:t> </a:t>
                      </a:r>
                      <a:r>
                        <a:rPr lang="ru-RU" sz="1100" u="none" strike="noStrike" dirty="0">
                          <a:effectLst/>
                        </a:rPr>
                        <a:t>0,4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           16,4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smtClean="0">
                          <a:effectLst/>
                        </a:rPr>
                        <a:t>15,8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    </a:t>
                      </a:r>
                      <a:r>
                        <a:rPr lang="ru-RU" sz="1100" u="none" strike="noStrike" dirty="0" smtClean="0">
                          <a:effectLst/>
                        </a:rPr>
                        <a:t>16,2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Food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smtClean="0">
                          <a:effectLst/>
                        </a:rPr>
                        <a:t>0,3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             0,1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           21,9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           20,2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         21,8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Non-food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smtClean="0">
                          <a:effectLst/>
                        </a:rPr>
                        <a:t>0,9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             0,5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           14,2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           14,3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         13,3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Services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 0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             0,5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           11,8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           11,6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         12,2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78967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100" i="1" u="none" strike="noStrike" dirty="0">
                          <a:effectLst/>
                        </a:rPr>
                        <a:t>Source: </a:t>
                      </a:r>
                      <a:r>
                        <a:rPr lang="en-US" sz="1100" i="1" u="none" strike="noStrike" dirty="0" err="1">
                          <a:effectLst/>
                        </a:rPr>
                        <a:t>Rosstat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FreeSetLigh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379687"/>
              </p:ext>
            </p:extLst>
          </p:nvPr>
        </p:nvGraphicFramePr>
        <p:xfrm>
          <a:off x="4644008" y="2564903"/>
          <a:ext cx="4326478" cy="21459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6104"/>
                <a:gridCol w="593465"/>
                <a:gridCol w="767085"/>
                <a:gridCol w="719880"/>
                <a:gridCol w="684476"/>
                <a:gridCol w="625468"/>
              </a:tblGrid>
              <a:tr h="216025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Producer Price Growth Accelerates across All Segments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FreeSetDemiBold"/>
                      </a:endParaRPr>
                    </a:p>
                  </a:txBody>
                  <a:tcPr marL="85725" marR="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32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Producer price growth broken down by sector, 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FreeSetLight"/>
                      </a:endParaRPr>
                    </a:p>
                  </a:txBody>
                  <a:tcPr marL="85725" marR="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Sep-14, </a:t>
                      </a:r>
                      <a:r>
                        <a:rPr lang="en-US" sz="1000" b="1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MoM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Oct-14, 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/>
                      </a:r>
                      <a:b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000" b="1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MoM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Sep-14,</a:t>
                      </a:r>
                      <a:b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000" b="1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YoY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Oct-14, </a:t>
                      </a:r>
                      <a:b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000" b="1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YoY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10M14, </a:t>
                      </a:r>
                      <a:r>
                        <a:rPr lang="en-US" sz="1000" b="1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YoY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PPI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smtClean="0">
                          <a:effectLst/>
                        </a:rPr>
                        <a:t>(</a:t>
                      </a:r>
                      <a:r>
                        <a:rPr lang="ru-RU" sz="1100" u="none" strike="noStrike" dirty="0">
                          <a:effectLst/>
                        </a:rPr>
                        <a:t>0,8)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              0,3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             3,5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            5,1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          6,1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Extraction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smtClean="0">
                          <a:effectLst/>
                        </a:rPr>
                        <a:t>(</a:t>
                      </a:r>
                      <a:r>
                        <a:rPr lang="ru-RU" sz="1100" u="none" strike="noStrike" dirty="0">
                          <a:effectLst/>
                        </a:rPr>
                        <a:t>5,8)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              0,2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            (4,6)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           (0,1)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          8,1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Manufacturing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smtClean="0">
                          <a:effectLst/>
                        </a:rPr>
                        <a:t>0,6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smtClean="0">
                          <a:effectLst/>
                        </a:rPr>
                        <a:t>0,4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smtClean="0">
                          <a:effectLst/>
                        </a:rPr>
                        <a:t>6,4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smtClean="0">
                          <a:effectLst/>
                        </a:rPr>
                        <a:t>7,0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smtClean="0">
                          <a:effectLst/>
                        </a:rPr>
                        <a:t>5,2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Utilities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smtClean="0">
                          <a:effectLst/>
                        </a:rPr>
                        <a:t>0,6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              0,4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             2,6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            3,9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          7,1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3913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100" i="1" u="none" strike="noStrike" dirty="0">
                          <a:effectLst/>
                        </a:rPr>
                        <a:t>Source: </a:t>
                      </a:r>
                      <a:r>
                        <a:rPr lang="en-US" sz="1100" i="1" u="none" strike="noStrike" dirty="0" err="1">
                          <a:effectLst/>
                        </a:rPr>
                        <a:t>Rosstat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FreeSetLigh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369100" y="6326752"/>
            <a:ext cx="467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7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01526" y="1632446"/>
            <a:ext cx="8762961" cy="64873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Inflation IS slowing, RATES CUT…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79512" y="4797152"/>
            <a:ext cx="7856220" cy="1272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1" indent="-36195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300" dirty="0" smtClean="0"/>
              <a:t>Exchange rate volatility and first impact of sanctions already passed through the monetary system</a:t>
            </a:r>
          </a:p>
          <a:p>
            <a:pPr marL="361950" lvl="1" indent="-36195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300" dirty="0" smtClean="0"/>
              <a:t>Slower inflation allowed Central Bank to cut rates 3 times this year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00441304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7365D"/>
      </a:dk2>
      <a:lt2>
        <a:srgbClr val="0070C0"/>
      </a:lt2>
      <a:accent1>
        <a:srgbClr val="AB0A30"/>
      </a:accent1>
      <a:accent2>
        <a:srgbClr val="720620"/>
      </a:accent2>
      <a:accent3>
        <a:srgbClr val="17365D"/>
      </a:accent3>
      <a:accent4>
        <a:srgbClr val="AB0A30"/>
      </a:accent4>
      <a:accent5>
        <a:srgbClr val="BC0C36"/>
      </a:accent5>
      <a:accent6>
        <a:srgbClr val="548DD4"/>
      </a:accent6>
      <a:hlink>
        <a:srgbClr val="0000FF"/>
      </a:hlink>
      <a:folHlink>
        <a:srgbClr val="800080"/>
      </a:folHlink>
    </a:clrScheme>
    <a:fontScheme name="Другая 1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3087</TotalTime>
  <Words>1042</Words>
  <Application>Microsoft Office PowerPoint</Application>
  <PresentationFormat>Экран (4:3)</PresentationFormat>
  <Paragraphs>305</Paragraphs>
  <Slides>17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Arial Narrow</vt:lpstr>
      <vt:lpstr>Calibri</vt:lpstr>
      <vt:lpstr>Calibri Light</vt:lpstr>
      <vt:lpstr>FreeSetDemiBold</vt:lpstr>
      <vt:lpstr>FreeSetLight</vt:lpstr>
      <vt:lpstr>Тема Office</vt:lpstr>
      <vt:lpstr>Worksheet</vt:lpstr>
      <vt:lpstr>Презентация PowerPoint</vt:lpstr>
      <vt:lpstr>March 2014- Feb 2015: Perfect Storm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Daria</dc:creator>
  <cp:lastModifiedBy>Андрей Демчук</cp:lastModifiedBy>
  <cp:revision>159</cp:revision>
  <dcterms:created xsi:type="dcterms:W3CDTF">2015-04-05T19:12:19Z</dcterms:created>
  <dcterms:modified xsi:type="dcterms:W3CDTF">2015-06-19T15:07:11Z</dcterms:modified>
</cp:coreProperties>
</file>